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256" r:id="rId5"/>
    <p:sldId id="1085" r:id="rId6"/>
    <p:sldId id="352" r:id="rId7"/>
    <p:sldId id="1251" r:id="rId8"/>
    <p:sldId id="1260" r:id="rId9"/>
    <p:sldId id="1254" r:id="rId10"/>
    <p:sldId id="1261" r:id="rId11"/>
    <p:sldId id="1257" r:id="rId12"/>
    <p:sldId id="1259" r:id="rId13"/>
    <p:sldId id="1258" r:id="rId14"/>
    <p:sldId id="1255" r:id="rId15"/>
  </p:sldIdLst>
  <p:sldSz cx="12192000" cy="6858000"/>
  <p:notesSz cx="6858000" cy="9144000"/>
  <p:custDataLst>
    <p:tags r:id="rId1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84" userDrawn="1">
          <p15:clr>
            <a:srgbClr val="A4A3A4"/>
          </p15:clr>
        </p15:guide>
        <p15:guide id="2" pos="192" userDrawn="1">
          <p15:clr>
            <a:srgbClr val="A4A3A4"/>
          </p15:clr>
        </p15:guide>
        <p15:guide id="3" orient="horz" pos="1080" userDrawn="1">
          <p15:clr>
            <a:srgbClr val="A4A3A4"/>
          </p15:clr>
        </p15:guide>
        <p15:guide id="4" orient="horz" pos="2160" userDrawn="1">
          <p15:clr>
            <a:srgbClr val="A4A3A4"/>
          </p15:clr>
        </p15:guide>
        <p15:guide id="5" orient="horz" pos="403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D5E3FF"/>
    <a:srgbClr val="FFE500"/>
    <a:srgbClr val="B9D0FF"/>
    <a:srgbClr val="034977"/>
    <a:srgbClr val="023558"/>
    <a:srgbClr val="045890"/>
    <a:srgbClr val="EDE2EE"/>
    <a:srgbClr val="1B35B5"/>
    <a:srgbClr val="667C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5097" autoAdjust="0"/>
  </p:normalViewPr>
  <p:slideViewPr>
    <p:cSldViewPr snapToGrid="0">
      <p:cViewPr varScale="1">
        <p:scale>
          <a:sx n="82" d="100"/>
          <a:sy n="82" d="100"/>
        </p:scale>
        <p:origin x="874" y="72"/>
      </p:cViewPr>
      <p:guideLst>
        <p:guide orient="horz" pos="784"/>
        <p:guide pos="192"/>
        <p:guide orient="horz" pos="1080"/>
        <p:guide orient="horz" pos="2160"/>
        <p:guide orient="horz" pos="403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notesMaster" Target="notesMasters/notesMaster1.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png>
</file>

<file path=ppt/media/image7.sv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r>
              <a:rPr lang="en-US" sz="1800" b="1" i="0" u="none" strike="noStrike">
                <a:solidFill>
                  <a:srgbClr val="000000"/>
                </a:solidFill>
                <a:effectLst/>
                <a:latin typeface="Arial" panose="020B0604020202020204" pitchFamily="34" charset="0"/>
              </a:rPr>
              <a:t>In this slide speaker will be introducing </a:t>
            </a:r>
            <a:r>
              <a:rPr lang="en-US" sz="1800" b="1">
                <a:effectLst/>
                <a:latin typeface="Arial" panose="020B0604020202020204" pitchFamily="34" charset="0"/>
                <a:ea typeface="Arial MT"/>
              </a:rPr>
              <a:t>the</a:t>
            </a:r>
            <a:r>
              <a:rPr lang="en-US" sz="1800" b="1" spc="-10">
                <a:effectLst/>
                <a:latin typeface="Arial" panose="020B0604020202020204" pitchFamily="34" charset="0"/>
                <a:ea typeface="Arial MT"/>
              </a:rPr>
              <a:t> </a:t>
            </a:r>
            <a:r>
              <a:rPr lang="en-US" sz="1800" b="1">
                <a:effectLst/>
                <a:latin typeface="Arial" panose="020B0604020202020204" pitchFamily="34" charset="0"/>
                <a:ea typeface="Arial MT"/>
              </a:rPr>
              <a:t>program</a:t>
            </a:r>
            <a:r>
              <a:rPr lang="en-US" sz="1800" b="1" spc="-10">
                <a:effectLst/>
                <a:latin typeface="Arial" panose="020B0604020202020204" pitchFamily="34" charset="0"/>
                <a:ea typeface="Arial MT"/>
              </a:rPr>
              <a:t> </a:t>
            </a:r>
            <a:r>
              <a:rPr lang="en-US" sz="1800" b="1">
                <a:effectLst/>
                <a:latin typeface="Arial" panose="020B0604020202020204" pitchFamily="34" charset="0"/>
                <a:ea typeface="Arial MT"/>
              </a:rPr>
              <a:t>and</a:t>
            </a:r>
            <a:r>
              <a:rPr lang="en-US" sz="1800" b="1" spc="-5">
                <a:effectLst/>
                <a:latin typeface="Arial" panose="020B0604020202020204" pitchFamily="34" charset="0"/>
                <a:ea typeface="Arial MT"/>
              </a:rPr>
              <a:t> </a:t>
            </a:r>
            <a:r>
              <a:rPr lang="en-US" sz="1800" b="1">
                <a:effectLst/>
                <a:latin typeface="Arial" panose="020B0604020202020204" pitchFamily="34" charset="0"/>
                <a:ea typeface="Arial MT"/>
              </a:rPr>
              <a:t>its</a:t>
            </a:r>
            <a:r>
              <a:rPr lang="en-US" sz="1800" b="1" spc="-5">
                <a:effectLst/>
                <a:latin typeface="Arial" panose="020B0604020202020204" pitchFamily="34" charset="0"/>
                <a:ea typeface="Arial MT"/>
              </a:rPr>
              <a:t> </a:t>
            </a:r>
            <a:r>
              <a:rPr lang="en-US" sz="1800" b="1">
                <a:effectLst/>
                <a:latin typeface="Arial" panose="020B0604020202020204" pitchFamily="34" charset="0"/>
                <a:ea typeface="Arial MT"/>
              </a:rPr>
              <a:t>outcomes.  The speaker will introduce himself in brief</a:t>
            </a:r>
            <a:endParaRPr lang="en-US" b="1">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13818717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08CA52B4-AFE7-436D-10A5-33BBC2F85224}"/>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00EAD850-4C0A-4D1F-54F8-C5F959A1504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411DB8B2-672C-460F-29D3-0F2797996B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743037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D76A3C39-E505-849D-072B-5A72E5B2A9C5}"/>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4CA75921-0A6B-4147-FFE3-27787B5DA47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F44E0A6D-AE05-66D4-3151-9ADBBF8171B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823524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4A586069-5BA6-F48D-799D-5E6C7064437E}"/>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651997D2-9753-9E45-5337-13E033E50D1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90D3A645-7BE8-06EC-CE5A-3261649C23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83851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C11667F1-4909-1344-404F-CA71C048DBFC}"/>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7F8949F1-2192-75A9-FFCE-920CE5601D1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D4EA1F9F-D341-FF19-584B-9BB1EC551B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821413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3672534B-18A2-E394-42B6-14EBEE8D315A}"/>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3DB60E5E-8D1D-2BFC-126A-4D53BD5C7E1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B531A826-D1D3-2269-8941-5C730EB1FE2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79598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889DB2EC-5E59-1C9C-B257-47839B4EF3B5}"/>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521CF6DE-F83D-DF02-0EA6-49693349CB2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8D50153A-7825-FF11-BF01-858C9847314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403075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userDrawn="1">
  <p:cSld name="Title and body">
    <p:spTree>
      <p:nvGrpSpPr>
        <p:cNvPr id="1" name="Shape 13"/>
        <p:cNvGrpSpPr/>
        <p:nvPr/>
      </p:nvGrpSpPr>
      <p:grpSpPr>
        <a:xfrm>
          <a:off x="0" y="0"/>
          <a:ext cx="0" cy="0"/>
          <a:chOff x="0" y="0"/>
          <a:chExt cx="0" cy="0"/>
        </a:xfrm>
      </p:grpSpPr>
    </p:spTree>
    <p:extLst>
      <p:ext uri="{BB962C8B-B14F-4D97-AF65-F5344CB8AC3E}">
        <p14:creationId xmlns:p14="http://schemas.microsoft.com/office/powerpoint/2010/main" val="2771877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2/11/2026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255473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5">
            <a:alphaModFix/>
          </a:blip>
          <a:srcRect/>
          <a:stretch/>
        </p:blipFill>
        <p:spPr>
          <a:xfrm>
            <a:off x="10297814" y="126596"/>
            <a:ext cx="1748776" cy="584604"/>
          </a:xfrm>
          <a:prstGeom prst="rect">
            <a:avLst/>
          </a:prstGeom>
          <a:noFill/>
          <a:ln>
            <a:noFill/>
          </a:ln>
        </p:spPr>
      </p:pic>
      <p:pic>
        <p:nvPicPr>
          <p:cNvPr id="7" name="Picture 6" descr="A black background with a red and blue line&#10;&#10;Description automatically generated">
            <a:extLst>
              <a:ext uri="{FF2B5EF4-FFF2-40B4-BE49-F238E27FC236}">
                <a16:creationId xmlns:a16="http://schemas.microsoft.com/office/drawing/2014/main" id="{9CA50098-7D03-1836-41AA-E168C007D2CC}"/>
              </a:ext>
            </a:extLst>
          </p:cNvPr>
          <p:cNvPicPr>
            <a:picLocks noChangeAspect="1"/>
          </p:cNvPicPr>
          <p:nvPr userDrawn="1"/>
        </p:nvPicPr>
        <p:blipFill rotWithShape="1">
          <a:blip r:embed="rId6"/>
          <a:srcRect t="82037" b="14815"/>
          <a:stretch/>
        </p:blipFill>
        <p:spPr>
          <a:xfrm>
            <a:off x="0" y="6743065"/>
            <a:ext cx="12192000" cy="137795"/>
          </a:xfrm>
          <a:prstGeom prst="rect">
            <a:avLst/>
          </a:prstGeom>
        </p:spPr>
      </p:pic>
      <p:pic>
        <p:nvPicPr>
          <p:cNvPr id="16" name="Picture 15">
            <a:extLst>
              <a:ext uri="{FF2B5EF4-FFF2-40B4-BE49-F238E27FC236}">
                <a16:creationId xmlns:a16="http://schemas.microsoft.com/office/drawing/2014/main" id="{B31AFEAB-13E2-B4AA-FD33-8FE461808EF9}"/>
              </a:ext>
            </a:extLst>
          </p:cNvPr>
          <p:cNvPicPr>
            <a:picLocks noChangeAspect="1"/>
          </p:cNvPicPr>
          <p:nvPr userDrawn="1"/>
        </p:nvPicPr>
        <p:blipFill>
          <a:blip r:embed="rId7"/>
          <a:stretch>
            <a:fillRect/>
          </a:stretch>
        </p:blipFill>
        <p:spPr>
          <a:xfrm>
            <a:off x="0" y="0"/>
            <a:ext cx="10464800" cy="666750"/>
          </a:xfrm>
          <a:prstGeom prst="rect">
            <a:avLst/>
          </a:prstGeom>
        </p:spPr>
      </p:pic>
      <p:pic>
        <p:nvPicPr>
          <p:cNvPr id="20" name="Picture 19" descr="A black screen with red and blue stripes&#10;&#10;Description automatically generated">
            <a:extLst>
              <a:ext uri="{FF2B5EF4-FFF2-40B4-BE49-F238E27FC236}">
                <a16:creationId xmlns:a16="http://schemas.microsoft.com/office/drawing/2014/main" id="{11971837-D8B7-1C36-5140-3CE05FA77FBC}"/>
              </a:ext>
            </a:extLst>
          </p:cNvPr>
          <p:cNvPicPr>
            <a:picLocks noChangeAspect="1"/>
          </p:cNvPicPr>
          <p:nvPr userDrawn="1"/>
        </p:nvPicPr>
        <p:blipFill rotWithShape="1">
          <a:blip r:embed="rId8"/>
          <a:srcRect t="94963"/>
          <a:stretch/>
        </p:blipFill>
        <p:spPr>
          <a:xfrm>
            <a:off x="0" y="6522720"/>
            <a:ext cx="12192000" cy="345440"/>
          </a:xfrm>
          <a:prstGeom prst="rect">
            <a:avLst/>
          </a:prstGeom>
        </p:spPr>
      </p:pic>
    </p:spTree>
  </p:cSld>
  <p:clrMap bg1="lt1" tx1="dk1" bg2="dk2" tx2="lt2" accent1="accent1" accent2="accent2" accent3="accent3" accent4="accent4" accent5="accent5" accent6="accent6" hlink="hlink" folHlink="folHlink"/>
  <p:sldLayoutIdLst>
    <p:sldLayoutId id="2147483687" r:id="rId1"/>
    <p:sldLayoutId id="2147483714" r:id="rId2"/>
    <p:sldLayoutId id="2147483728"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3.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sv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8.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hyperlink" Target="https://www.canva.in/" TargetMode="External"/><Relationship Id="rId5" Type="http://schemas.openxmlformats.org/officeDocument/2006/relationships/hyperlink" Target="https://gemini.google.com/" TargetMode="External"/><Relationship Id="rId4" Type="http://schemas.openxmlformats.org/officeDocument/2006/relationships/hyperlink" Target="https://www.chatgpt.com/" TargetMode="Externa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13.jpg"/></Relationships>
</file>

<file path=ppt/slides/_rels/slide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17.jp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7.xm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197073"/>
            <a:ext cx="12192000" cy="6858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16666" b="-16666"/>
            </a:stretch>
          </a:blipFill>
        </p:spPr>
        <p:txBody>
          <a:bodyPr/>
          <a:lstStyle/>
          <a:p>
            <a:endParaRPr lang="en-IN" sz="1245"/>
          </a:p>
        </p:txBody>
      </p:sp>
      <p:sp>
        <p:nvSpPr>
          <p:cNvPr id="3" name="Freeform 3"/>
          <p:cNvSpPr/>
          <p:nvPr/>
        </p:nvSpPr>
        <p:spPr>
          <a:xfrm>
            <a:off x="0" y="6660927"/>
            <a:ext cx="12192001" cy="197073"/>
          </a:xfrm>
          <a:custGeom>
            <a:avLst/>
            <a:gdLst/>
            <a:ahLst/>
            <a:cxnLst/>
            <a:rect l="l" t="t" r="r" b="b"/>
            <a:pathLst>
              <a:path w="17979397" h="921444">
                <a:moveTo>
                  <a:pt x="0" y="0"/>
                </a:moveTo>
                <a:lnTo>
                  <a:pt x="17979397" y="0"/>
                </a:lnTo>
                <a:lnTo>
                  <a:pt x="17979397" y="921444"/>
                </a:lnTo>
                <a:lnTo>
                  <a:pt x="0" y="92144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1245"/>
          </a:p>
        </p:txBody>
      </p:sp>
      <p:sp>
        <p:nvSpPr>
          <p:cNvPr id="4" name="Freeform 4"/>
          <p:cNvSpPr/>
          <p:nvPr/>
        </p:nvSpPr>
        <p:spPr>
          <a:xfrm flipV="1">
            <a:off x="0" y="4401147"/>
            <a:ext cx="2529579" cy="2456853"/>
          </a:xfrm>
          <a:custGeom>
            <a:avLst/>
            <a:gdLst/>
            <a:ahLst/>
            <a:cxnLst/>
            <a:rect l="l" t="t" r="r" b="b"/>
            <a:pathLst>
              <a:path w="3794368" h="3685280">
                <a:moveTo>
                  <a:pt x="0" y="3685280"/>
                </a:moveTo>
                <a:lnTo>
                  <a:pt x="3794368" y="3685280"/>
                </a:lnTo>
                <a:lnTo>
                  <a:pt x="3794368" y="0"/>
                </a:lnTo>
                <a:lnTo>
                  <a:pt x="0" y="0"/>
                </a:lnTo>
                <a:lnTo>
                  <a:pt x="0" y="3685280"/>
                </a:lnTo>
                <a:close/>
              </a:path>
            </a:pathLst>
          </a:custGeom>
          <a:blipFill>
            <a:blip r:embed="rId5"/>
            <a:stretch>
              <a:fillRect/>
            </a:stretch>
          </a:blipFill>
        </p:spPr>
        <p:txBody>
          <a:bodyPr/>
          <a:lstStyle/>
          <a:p>
            <a:endParaRPr lang="en-IN" sz="1245"/>
          </a:p>
        </p:txBody>
      </p:sp>
      <p:sp>
        <p:nvSpPr>
          <p:cNvPr id="5" name="Freeform 5"/>
          <p:cNvSpPr/>
          <p:nvPr/>
        </p:nvSpPr>
        <p:spPr>
          <a:xfrm flipH="1">
            <a:off x="5301756" y="0"/>
            <a:ext cx="6890244" cy="6692149"/>
          </a:xfrm>
          <a:custGeom>
            <a:avLst/>
            <a:gdLst/>
            <a:ahLst/>
            <a:cxnLst/>
            <a:rect l="l" t="t" r="r" b="b"/>
            <a:pathLst>
              <a:path w="10335366" h="10038224">
                <a:moveTo>
                  <a:pt x="10335366" y="0"/>
                </a:moveTo>
                <a:lnTo>
                  <a:pt x="0" y="0"/>
                </a:lnTo>
                <a:lnTo>
                  <a:pt x="0" y="10038224"/>
                </a:lnTo>
                <a:lnTo>
                  <a:pt x="10335366" y="10038224"/>
                </a:lnTo>
                <a:lnTo>
                  <a:pt x="10335366" y="0"/>
                </a:lnTo>
                <a:close/>
              </a:path>
            </a:pathLst>
          </a:custGeom>
          <a:blipFill>
            <a:blip r:embed="rId5"/>
            <a:stretch>
              <a:fillRect/>
            </a:stretch>
          </a:blipFill>
        </p:spPr>
        <p:txBody>
          <a:bodyPr/>
          <a:lstStyle/>
          <a:p>
            <a:endParaRPr lang="en-IN" sz="1245"/>
          </a:p>
        </p:txBody>
      </p:sp>
      <p:grpSp>
        <p:nvGrpSpPr>
          <p:cNvPr id="6" name="Group 6"/>
          <p:cNvGrpSpPr/>
          <p:nvPr/>
        </p:nvGrpSpPr>
        <p:grpSpPr>
          <a:xfrm>
            <a:off x="6007852" y="391844"/>
            <a:ext cx="6074313" cy="6074312"/>
            <a:chOff x="-188667" y="-69445"/>
            <a:chExt cx="1507375" cy="1507374"/>
          </a:xfrm>
        </p:grpSpPr>
        <p:sp>
          <p:nvSpPr>
            <p:cNvPr id="7" name="Freeform 7"/>
            <p:cNvSpPr/>
            <p:nvPr/>
          </p:nvSpPr>
          <p:spPr>
            <a:xfrm>
              <a:off x="-188667" y="-69445"/>
              <a:ext cx="1507375" cy="1507374"/>
            </a:xfrm>
            <a:prstGeom prst="ellipse">
              <a:avLst/>
            </a:prstGeom>
            <a:blipFill>
              <a:blip r:embed="rId6"/>
              <a:srcRect/>
              <a:stretch>
                <a:fillRect l="-78487" t="-9550" b="-9550"/>
              </a:stretch>
            </a:blipFill>
          </p:spPr>
          <p:txBody>
            <a:bodyPr/>
            <a:lstStyle/>
            <a:p>
              <a:endParaRPr lang="en-IN" sz="1245" dirty="0"/>
            </a:p>
          </p:txBody>
        </p:sp>
      </p:grpSp>
      <p:sp>
        <p:nvSpPr>
          <p:cNvPr id="8" name="TextBox 7">
            <a:extLst>
              <a:ext uri="{FF2B5EF4-FFF2-40B4-BE49-F238E27FC236}">
                <a16:creationId xmlns:a16="http://schemas.microsoft.com/office/drawing/2014/main" id="{1CFAFDC7-5FD4-AA0C-2C85-1B59ED6CD792}"/>
              </a:ext>
            </a:extLst>
          </p:cNvPr>
          <p:cNvSpPr txBox="1"/>
          <p:nvPr/>
        </p:nvSpPr>
        <p:spPr>
          <a:xfrm>
            <a:off x="358892" y="2584502"/>
            <a:ext cx="5648959" cy="1754326"/>
          </a:xfrm>
          <a:prstGeom prst="rect">
            <a:avLst/>
          </a:prstGeom>
          <a:noFill/>
        </p:spPr>
        <p:txBody>
          <a:bodyPr wrap="square" lIns="91440" tIns="45720" rIns="91440" bIns="45720" rtlCol="0" anchor="t">
            <a:spAutoFit/>
          </a:bodyPr>
          <a:lstStyle/>
          <a:p>
            <a:pPr algn="ctr"/>
            <a:r>
              <a:rPr lang="en-US" sz="3600" b="1" dirty="0">
                <a:solidFill>
                  <a:srgbClr val="023558"/>
                </a:solidFill>
                <a:latin typeface="+mj-lt"/>
              </a:rPr>
              <a:t>Full Stack Web Development with AI Tools</a:t>
            </a:r>
            <a:endParaRPr lang="en-US" sz="3600" b="1" dirty="0">
              <a:solidFill>
                <a:srgbClr val="023558"/>
              </a:solidFill>
            </a:endParaRPr>
          </a:p>
        </p:txBody>
      </p:sp>
      <p:pic>
        <p:nvPicPr>
          <p:cNvPr id="10" name="Picture 9" descr="A close up of a logo&#10;&#10;Description automatically generated">
            <a:extLst>
              <a:ext uri="{FF2B5EF4-FFF2-40B4-BE49-F238E27FC236}">
                <a16:creationId xmlns:a16="http://schemas.microsoft.com/office/drawing/2014/main" id="{54F00DD0-EB7B-EBC0-7FBE-8E865107AF0D}"/>
              </a:ext>
            </a:extLst>
          </p:cNvPr>
          <p:cNvPicPr>
            <a:picLocks noChangeAspect="1"/>
          </p:cNvPicPr>
          <p:nvPr/>
        </p:nvPicPr>
        <p:blipFill>
          <a:blip r:embed="rId7"/>
          <a:stretch>
            <a:fillRect/>
          </a:stretch>
        </p:blipFill>
        <p:spPr>
          <a:xfrm>
            <a:off x="322861" y="388408"/>
            <a:ext cx="1926070" cy="626440"/>
          </a:xfrm>
          <a:prstGeom prst="rect">
            <a:avLst/>
          </a:prstGeom>
        </p:spPr>
      </p:pic>
      <p:sp>
        <p:nvSpPr>
          <p:cNvPr id="11" name="TextBox 10">
            <a:extLst>
              <a:ext uri="{FF2B5EF4-FFF2-40B4-BE49-F238E27FC236}">
                <a16:creationId xmlns:a16="http://schemas.microsoft.com/office/drawing/2014/main" id="{9AB315E8-A49C-3C13-082D-0A9135A687F9}"/>
              </a:ext>
            </a:extLst>
          </p:cNvPr>
          <p:cNvSpPr txBox="1"/>
          <p:nvPr/>
        </p:nvSpPr>
        <p:spPr>
          <a:xfrm>
            <a:off x="992572" y="4519689"/>
            <a:ext cx="4273414" cy="338554"/>
          </a:xfrm>
          <a:prstGeom prst="rect">
            <a:avLst/>
          </a:prstGeom>
          <a:noFill/>
        </p:spPr>
        <p:txBody>
          <a:bodyPr wrap="square" lIns="91440" tIns="45720" rIns="91440" bIns="45720" rtlCol="0" anchor="t">
            <a:spAutoFit/>
          </a:bodyPr>
          <a:lstStyle/>
          <a:p>
            <a:pPr algn="ctr"/>
            <a:r>
              <a:rPr lang="en-US" sz="1600" b="1" i="1" dirty="0">
                <a:solidFill>
                  <a:srgbClr val="023558"/>
                </a:solidFill>
              </a:rPr>
              <a:t>Team Id – </a:t>
            </a:r>
            <a:r>
              <a:rPr lang="en-IN" sz="1400" dirty="0">
                <a:solidFill>
                  <a:schemeClr val="accent5">
                    <a:lumMod val="50000"/>
                  </a:schemeClr>
                </a:solidFill>
              </a:rPr>
              <a:t>NG_CP_Team_846</a:t>
            </a:r>
            <a:r>
              <a:rPr lang="en-US" sz="1400" b="1" i="1" dirty="0">
                <a:solidFill>
                  <a:schemeClr val="accent5">
                    <a:lumMod val="50000"/>
                  </a:schemeClr>
                </a:solidFill>
              </a:rPr>
              <a:t>  </a:t>
            </a:r>
          </a:p>
        </p:txBody>
      </p:sp>
      <p:sp>
        <p:nvSpPr>
          <p:cNvPr id="12" name="TextBox 11">
            <a:extLst>
              <a:ext uri="{FF2B5EF4-FFF2-40B4-BE49-F238E27FC236}">
                <a16:creationId xmlns:a16="http://schemas.microsoft.com/office/drawing/2014/main" id="{86310590-615E-A8EC-A0AB-F60F9F138367}"/>
              </a:ext>
            </a:extLst>
          </p:cNvPr>
          <p:cNvSpPr txBox="1"/>
          <p:nvPr/>
        </p:nvSpPr>
        <p:spPr>
          <a:xfrm>
            <a:off x="2118540" y="4919653"/>
            <a:ext cx="2020970" cy="738664"/>
          </a:xfrm>
          <a:prstGeom prst="rect">
            <a:avLst/>
          </a:prstGeom>
          <a:noFill/>
        </p:spPr>
        <p:txBody>
          <a:bodyPr wrap="square" lIns="91440" tIns="45720" rIns="91440" bIns="45720" rtlCol="0" anchor="t">
            <a:spAutoFit/>
          </a:bodyPr>
          <a:lstStyle/>
          <a:p>
            <a:pPr algn="ctr"/>
            <a:r>
              <a:rPr lang="en-US" sz="1400" i="1" dirty="0">
                <a:solidFill>
                  <a:srgbClr val="023558"/>
                </a:solidFill>
              </a:rPr>
              <a:t>Name: Arjun Pundir</a:t>
            </a:r>
          </a:p>
          <a:p>
            <a:pPr algn="ctr"/>
            <a:r>
              <a:rPr lang="en-US" sz="1400" i="1" dirty="0">
                <a:solidFill>
                  <a:srgbClr val="023558"/>
                </a:solidFill>
              </a:rPr>
              <a:t>Name: Shaili Pundir</a:t>
            </a:r>
          </a:p>
          <a:p>
            <a:pPr algn="ctr"/>
            <a:r>
              <a:rPr lang="en-US" sz="1400" i="1" dirty="0">
                <a:solidFill>
                  <a:srgbClr val="023558"/>
                </a:solidFill>
              </a:rPr>
              <a:t>Name: Gagan Rana</a:t>
            </a:r>
          </a:p>
        </p:txBody>
      </p:sp>
      <p:sp>
        <p:nvSpPr>
          <p:cNvPr id="13" name="TextBox 12">
            <a:extLst>
              <a:ext uri="{FF2B5EF4-FFF2-40B4-BE49-F238E27FC236}">
                <a16:creationId xmlns:a16="http://schemas.microsoft.com/office/drawing/2014/main" id="{F30F0B85-2D0B-8CE2-0C62-378937D4A485}"/>
              </a:ext>
            </a:extLst>
          </p:cNvPr>
          <p:cNvSpPr txBox="1"/>
          <p:nvPr/>
        </p:nvSpPr>
        <p:spPr>
          <a:xfrm>
            <a:off x="1617088" y="5898012"/>
            <a:ext cx="4037716" cy="307777"/>
          </a:xfrm>
          <a:prstGeom prst="rect">
            <a:avLst/>
          </a:prstGeom>
          <a:noFill/>
        </p:spPr>
        <p:txBody>
          <a:bodyPr wrap="square" lIns="91440" tIns="45720" rIns="91440" bIns="45720" rtlCol="0" anchor="t">
            <a:spAutoFit/>
          </a:bodyPr>
          <a:lstStyle/>
          <a:p>
            <a:pPr algn="ctr"/>
            <a:r>
              <a:rPr lang="en-US" sz="1400" i="1" dirty="0">
                <a:solidFill>
                  <a:srgbClr val="023558"/>
                </a:solidFill>
              </a:rPr>
              <a:t>College: Meerut Institute of technology, Meerut</a:t>
            </a:r>
          </a:p>
        </p:txBody>
      </p:sp>
      <p:grpSp>
        <p:nvGrpSpPr>
          <p:cNvPr id="15" name="Group 14">
            <a:extLst>
              <a:ext uri="{FF2B5EF4-FFF2-40B4-BE49-F238E27FC236}">
                <a16:creationId xmlns:a16="http://schemas.microsoft.com/office/drawing/2014/main" id="{91686482-2ABD-404B-4ABA-CEB96E4AB9C1}"/>
              </a:ext>
            </a:extLst>
          </p:cNvPr>
          <p:cNvGrpSpPr/>
          <p:nvPr/>
        </p:nvGrpSpPr>
        <p:grpSpPr>
          <a:xfrm>
            <a:off x="995345" y="1645077"/>
            <a:ext cx="4588472" cy="742352"/>
            <a:chOff x="1283711" y="1438666"/>
            <a:chExt cx="4588472" cy="742352"/>
          </a:xfrm>
        </p:grpSpPr>
        <p:sp>
          <p:nvSpPr>
            <p:cNvPr id="14" name="Rectangle: Rounded Corners 13">
              <a:extLst>
                <a:ext uri="{FF2B5EF4-FFF2-40B4-BE49-F238E27FC236}">
                  <a16:creationId xmlns:a16="http://schemas.microsoft.com/office/drawing/2014/main" id="{FE615D82-5CB2-52DA-0B05-5FE8B54D042E}"/>
                </a:ext>
              </a:extLst>
            </p:cNvPr>
            <p:cNvSpPr/>
            <p:nvPr/>
          </p:nvSpPr>
          <p:spPr>
            <a:xfrm>
              <a:off x="1283711" y="1438666"/>
              <a:ext cx="4588472" cy="742352"/>
            </a:xfrm>
            <a:prstGeom prst="roundRect">
              <a:avLst/>
            </a:prstGeom>
            <a:solidFill>
              <a:srgbClr val="0349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00"/>
            </a:p>
          </p:txBody>
        </p:sp>
        <p:sp>
          <p:nvSpPr>
            <p:cNvPr id="9" name="TextBox 8">
              <a:extLst>
                <a:ext uri="{FF2B5EF4-FFF2-40B4-BE49-F238E27FC236}">
                  <a16:creationId xmlns:a16="http://schemas.microsoft.com/office/drawing/2014/main" id="{DBCEE186-AA2C-A9BA-A43A-D62A437771F7}"/>
                </a:ext>
              </a:extLst>
            </p:cNvPr>
            <p:cNvSpPr txBox="1"/>
            <p:nvPr/>
          </p:nvSpPr>
          <p:spPr>
            <a:xfrm>
              <a:off x="1441240" y="1609787"/>
              <a:ext cx="4273414" cy="400110"/>
            </a:xfrm>
            <a:prstGeom prst="rect">
              <a:avLst/>
            </a:prstGeom>
            <a:noFill/>
          </p:spPr>
          <p:txBody>
            <a:bodyPr wrap="square" lIns="91440" tIns="45720" rIns="91440" bIns="45720" rtlCol="0" anchor="t">
              <a:spAutoFit/>
            </a:bodyPr>
            <a:lstStyle/>
            <a:p>
              <a:pPr algn="ctr"/>
              <a:r>
                <a:rPr lang="en-US" sz="2000" b="1" dirty="0">
                  <a:solidFill>
                    <a:srgbClr val="FFE500"/>
                  </a:solidFill>
                </a:rPr>
                <a:t>Next Gen Employability Program</a:t>
              </a:r>
              <a:endParaRPr lang="en-US" dirty="0">
                <a:solidFill>
                  <a:srgbClr val="FFE500"/>
                </a:solidFil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F1C5FF9C-10F8-AE81-5325-B2AF6699ECD3}"/>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76A91899-73D8-E3A8-DEF1-2C906F17636B}"/>
              </a:ext>
            </a:extLst>
          </p:cNvPr>
          <p:cNvPicPr>
            <a:picLocks noChangeAspect="1"/>
          </p:cNvPicPr>
          <p:nvPr/>
        </p:nvPicPr>
        <p:blipFill>
          <a:blip r:embed="rId4"/>
          <a:stretch>
            <a:fillRect/>
          </a:stretch>
        </p:blipFill>
        <p:spPr>
          <a:xfrm>
            <a:off x="0" y="810187"/>
            <a:ext cx="5393094" cy="2387013"/>
          </a:xfrm>
          <a:prstGeom prst="rect">
            <a:avLst/>
          </a:prstGeom>
        </p:spPr>
      </p:pic>
      <p:pic>
        <p:nvPicPr>
          <p:cNvPr id="8" name="Picture 7">
            <a:extLst>
              <a:ext uri="{FF2B5EF4-FFF2-40B4-BE49-F238E27FC236}">
                <a16:creationId xmlns:a16="http://schemas.microsoft.com/office/drawing/2014/main" id="{24C0132A-6F84-1B11-C7A1-497E7BBC6AA9}"/>
              </a:ext>
            </a:extLst>
          </p:cNvPr>
          <p:cNvPicPr>
            <a:picLocks noChangeAspect="1"/>
          </p:cNvPicPr>
          <p:nvPr/>
        </p:nvPicPr>
        <p:blipFill>
          <a:blip r:embed="rId5"/>
          <a:stretch>
            <a:fillRect/>
          </a:stretch>
        </p:blipFill>
        <p:spPr>
          <a:xfrm>
            <a:off x="0" y="3666016"/>
            <a:ext cx="5393090" cy="2078646"/>
          </a:xfrm>
          <a:prstGeom prst="rect">
            <a:avLst/>
          </a:prstGeom>
        </p:spPr>
      </p:pic>
      <p:cxnSp>
        <p:nvCxnSpPr>
          <p:cNvPr id="9" name="Straight Connector 8">
            <a:extLst>
              <a:ext uri="{FF2B5EF4-FFF2-40B4-BE49-F238E27FC236}">
                <a16:creationId xmlns:a16="http://schemas.microsoft.com/office/drawing/2014/main" id="{03257677-60CB-D93D-D81C-26653057F70A}"/>
              </a:ext>
            </a:extLst>
          </p:cNvPr>
          <p:cNvCxnSpPr/>
          <p:nvPr/>
        </p:nvCxnSpPr>
        <p:spPr>
          <a:xfrm>
            <a:off x="5766319" y="893262"/>
            <a:ext cx="0" cy="535889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5B9EBDE6-E147-E9E3-FAB3-53B8178727C4}"/>
              </a:ext>
            </a:extLst>
          </p:cNvPr>
          <p:cNvSpPr txBox="1"/>
          <p:nvPr/>
        </p:nvSpPr>
        <p:spPr>
          <a:xfrm>
            <a:off x="5766319" y="893262"/>
            <a:ext cx="4687137" cy="369332"/>
          </a:xfrm>
          <a:prstGeom prst="rect">
            <a:avLst/>
          </a:prstGeom>
          <a:noFill/>
        </p:spPr>
        <p:txBody>
          <a:bodyPr wrap="square" rtlCol="0">
            <a:spAutoFit/>
          </a:bodyPr>
          <a:lstStyle/>
          <a:p>
            <a:r>
              <a:rPr lang="en-US" sz="1800" b="1" dirty="0">
                <a:solidFill>
                  <a:srgbClr val="002060"/>
                </a:solidFill>
              </a:rPr>
              <a:t>CONCLUSION AND FUTUREWORK:</a:t>
            </a:r>
            <a:endParaRPr lang="en-IN" sz="1800" b="1" dirty="0">
              <a:solidFill>
                <a:srgbClr val="002060"/>
              </a:solidFill>
            </a:endParaRPr>
          </a:p>
        </p:txBody>
      </p:sp>
      <p:sp>
        <p:nvSpPr>
          <p:cNvPr id="11" name="TextBox 10">
            <a:extLst>
              <a:ext uri="{FF2B5EF4-FFF2-40B4-BE49-F238E27FC236}">
                <a16:creationId xmlns:a16="http://schemas.microsoft.com/office/drawing/2014/main" id="{1EB8391E-A3DB-7118-9BB2-62D4BF14C473}"/>
              </a:ext>
            </a:extLst>
          </p:cNvPr>
          <p:cNvSpPr txBox="1"/>
          <p:nvPr/>
        </p:nvSpPr>
        <p:spPr>
          <a:xfrm>
            <a:off x="5847121" y="1179519"/>
            <a:ext cx="6220664" cy="5506764"/>
          </a:xfrm>
          <a:prstGeom prst="rect">
            <a:avLst/>
          </a:prstGeom>
          <a:noFill/>
        </p:spPr>
        <p:txBody>
          <a:bodyPr wrap="square" rtlCol="0">
            <a:spAutoFit/>
          </a:bodyPr>
          <a:lstStyle/>
          <a:p>
            <a:pPr marL="285750" indent="-285750">
              <a:lnSpc>
                <a:spcPct val="250000"/>
              </a:lnSpc>
              <a:buClr>
                <a:schemeClr val="accent4">
                  <a:lumMod val="75000"/>
                </a:schemeClr>
              </a:buClr>
              <a:buFont typeface="Wingdings" panose="05000000000000000000" pitchFamily="2" charset="2"/>
              <a:buChar char="ü"/>
            </a:pPr>
            <a:r>
              <a:rPr lang="en-US" sz="1300" dirty="0"/>
              <a:t>The Finance Tracker provides a fast, secure, and reliable method for managing personal finances.</a:t>
            </a:r>
          </a:p>
          <a:p>
            <a:pPr marL="285750" indent="-285750">
              <a:lnSpc>
                <a:spcPct val="250000"/>
              </a:lnSpc>
              <a:buClr>
                <a:schemeClr val="accent4">
                  <a:lumMod val="75000"/>
                </a:schemeClr>
              </a:buClr>
              <a:buFont typeface="Wingdings" panose="05000000000000000000" pitchFamily="2" charset="2"/>
              <a:buChar char="ü"/>
            </a:pPr>
            <a:r>
              <a:rPr lang="en-US" sz="1300" dirty="0"/>
              <a:t>It eliminates manual record-keeping and reduces errors in tracking income, expenses, and budgets.</a:t>
            </a:r>
          </a:p>
          <a:p>
            <a:pPr marL="285750" indent="-285750">
              <a:lnSpc>
                <a:spcPct val="250000"/>
              </a:lnSpc>
              <a:buClr>
                <a:schemeClr val="accent4">
                  <a:lumMod val="75000"/>
                </a:schemeClr>
              </a:buClr>
              <a:buFont typeface="Wingdings" panose="05000000000000000000" pitchFamily="2" charset="2"/>
              <a:buChar char="ü"/>
            </a:pPr>
            <a:r>
              <a:rPr lang="en-US" sz="1300" dirty="0"/>
              <a:t>The system ensures real-time financial insights, improves cash flow management, and supports informed decision-making.</a:t>
            </a:r>
          </a:p>
          <a:p>
            <a:pPr marL="285750" indent="-285750">
              <a:lnSpc>
                <a:spcPct val="250000"/>
              </a:lnSpc>
              <a:buClr>
                <a:schemeClr val="accent4">
                  <a:lumMod val="75000"/>
                </a:schemeClr>
              </a:buClr>
              <a:buFont typeface="Wingdings" panose="05000000000000000000" pitchFamily="2" charset="2"/>
              <a:buChar char="ü"/>
            </a:pPr>
            <a:r>
              <a:rPr lang="en-US" sz="1300" dirty="0"/>
              <a:t>Finance Tracker simplifies financial management by offering instant insights, accurate tracking, and better control over personal finances.</a:t>
            </a:r>
          </a:p>
          <a:p>
            <a:pPr marL="285750" indent="-285750">
              <a:lnSpc>
                <a:spcPct val="250000"/>
              </a:lnSpc>
              <a:buClr>
                <a:schemeClr val="accent4">
                  <a:lumMod val="75000"/>
                </a:schemeClr>
              </a:buClr>
              <a:buFont typeface="Wingdings" panose="05000000000000000000" pitchFamily="2" charset="2"/>
              <a:buChar char="ü"/>
            </a:pPr>
            <a:r>
              <a:rPr lang="en-US" sz="1300" dirty="0"/>
              <a:t>With a user-friendly interface and centralized data storage, it is suitable for students, professionals, and small organizations.</a:t>
            </a:r>
          </a:p>
          <a:p>
            <a:pPr marL="285750" indent="-285750">
              <a:lnSpc>
                <a:spcPct val="250000"/>
              </a:lnSpc>
              <a:buClr>
                <a:schemeClr val="accent4">
                  <a:lumMod val="75000"/>
                </a:schemeClr>
              </a:buClr>
              <a:buFont typeface="Wingdings" panose="05000000000000000000" pitchFamily="2" charset="2"/>
              <a:buChar char="ü"/>
            </a:pPr>
            <a:endParaRPr lang="en-IN" sz="1300" dirty="0"/>
          </a:p>
        </p:txBody>
      </p:sp>
    </p:spTree>
    <p:custDataLst>
      <p:tags r:id="rId1"/>
    </p:custDataLst>
    <p:extLst>
      <p:ext uri="{BB962C8B-B14F-4D97-AF65-F5344CB8AC3E}">
        <p14:creationId xmlns:p14="http://schemas.microsoft.com/office/powerpoint/2010/main" val="32119763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0E0CFA53-CCA4-D4E2-FCC5-6726C969662F}"/>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6696FB24-3D2E-A463-EE53-519161154037}"/>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US" sz="2000" b="1" dirty="0">
                <a:solidFill>
                  <a:srgbClr val="002060"/>
                </a:solidFill>
              </a:rPr>
              <a:t>R</a:t>
            </a:r>
            <a:r>
              <a:rPr lang="en-IN" sz="2000" b="1" dirty="0" err="1">
                <a:solidFill>
                  <a:srgbClr val="002060"/>
                </a:solidFill>
              </a:rPr>
              <a:t>eferences</a:t>
            </a:r>
            <a:r>
              <a:rPr lang="en-IN" sz="2000" b="1" dirty="0">
                <a:solidFill>
                  <a:srgbClr val="002060"/>
                </a:solidFill>
              </a:rPr>
              <a:t> :</a:t>
            </a:r>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74709" y="1388954"/>
            <a:ext cx="8898173" cy="505333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RPr/>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31134" indent="-231134">
              <a:lnSpc>
                <a:spcPct val="200000"/>
              </a:lnSpc>
              <a:spcBef>
                <a:spcPts val="267"/>
              </a:spcBef>
              <a:buClr>
                <a:srgbClr val="213163"/>
              </a:buClr>
              <a:buFont typeface="Arial" panose="020B0604020202020204" pitchFamily="34" charset="0"/>
              <a:buChar char="•"/>
            </a:pPr>
            <a:r>
              <a:rPr lang="en-US" sz="1867" dirty="0">
                <a:hlinkClick r:id="rId4"/>
              </a:rPr>
              <a:t>https://www.chatgpt.com/</a:t>
            </a:r>
            <a:endParaRPr lang="en-US" sz="1867" dirty="0"/>
          </a:p>
          <a:p>
            <a:pPr marL="231134" indent="-231134">
              <a:lnSpc>
                <a:spcPct val="200000"/>
              </a:lnSpc>
              <a:spcBef>
                <a:spcPts val="267"/>
              </a:spcBef>
              <a:buClr>
                <a:srgbClr val="213163"/>
              </a:buClr>
              <a:buFont typeface="Arial" panose="020B0604020202020204" pitchFamily="34" charset="0"/>
              <a:buChar char="•"/>
            </a:pPr>
            <a:r>
              <a:rPr lang="en-US" sz="1867" dirty="0">
                <a:hlinkClick r:id="rId5"/>
              </a:rPr>
              <a:t>https://gemini.google.com/</a:t>
            </a:r>
            <a:endParaRPr lang="en-US" sz="1867" dirty="0"/>
          </a:p>
          <a:p>
            <a:pPr marL="231134" indent="-231134">
              <a:lnSpc>
                <a:spcPct val="200000"/>
              </a:lnSpc>
              <a:spcBef>
                <a:spcPts val="267"/>
              </a:spcBef>
              <a:buClr>
                <a:srgbClr val="213163"/>
              </a:buClr>
              <a:buFont typeface="Arial" panose="020B0604020202020204" pitchFamily="34" charset="0"/>
              <a:buChar char="•"/>
            </a:pPr>
            <a:r>
              <a:rPr lang="en-US" sz="1867" u="sng" dirty="0">
                <a:solidFill>
                  <a:schemeClr val="accent5"/>
                </a:solidFill>
              </a:rPr>
              <a:t>https://copilot.microsoft.com/</a:t>
            </a:r>
          </a:p>
          <a:p>
            <a:pPr marL="231134" indent="-231134">
              <a:lnSpc>
                <a:spcPct val="200000"/>
              </a:lnSpc>
              <a:spcBef>
                <a:spcPts val="267"/>
              </a:spcBef>
              <a:buClr>
                <a:srgbClr val="213163"/>
              </a:buClr>
              <a:buFont typeface="Arial" panose="020B0604020202020204" pitchFamily="34" charset="0"/>
              <a:buChar char="•"/>
            </a:pPr>
            <a:r>
              <a:rPr lang="en-US" sz="1867" dirty="0">
                <a:hlinkClick r:id="rId6"/>
              </a:rPr>
              <a:t>https://www.canva.in/</a:t>
            </a:r>
            <a:endParaRPr lang="en-US" sz="1867" dirty="0"/>
          </a:p>
          <a:p>
            <a:pPr marL="231134" indent="-231134">
              <a:lnSpc>
                <a:spcPct val="200000"/>
              </a:lnSpc>
              <a:spcBef>
                <a:spcPts val="267"/>
              </a:spcBef>
              <a:buClr>
                <a:srgbClr val="213163"/>
              </a:buClr>
              <a:buFont typeface="Arial" panose="020B0604020202020204" pitchFamily="34" charset="0"/>
              <a:buChar char="•"/>
            </a:pPr>
            <a:endParaRPr lang="en-US" sz="1867" dirty="0"/>
          </a:p>
        </p:txBody>
      </p:sp>
    </p:spTree>
    <p:custDataLst>
      <p:tags r:id="rId1"/>
    </p:custDataLst>
    <p:extLst>
      <p:ext uri="{BB962C8B-B14F-4D97-AF65-F5344CB8AC3E}">
        <p14:creationId xmlns:p14="http://schemas.microsoft.com/office/powerpoint/2010/main" val="4077497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yellow line with a black background&#10;&#10;AI-generated content may be incorrect.">
            <a:extLst>
              <a:ext uri="{FF2B5EF4-FFF2-40B4-BE49-F238E27FC236}">
                <a16:creationId xmlns:a16="http://schemas.microsoft.com/office/drawing/2014/main" id="{F314EBF8-9802-CF1D-801E-63C18C220613}"/>
              </a:ext>
            </a:extLst>
          </p:cNvPr>
          <p:cNvPicPr>
            <a:picLocks noChangeAspect="1"/>
          </p:cNvPicPr>
          <p:nvPr/>
        </p:nvPicPr>
        <p:blipFill>
          <a:blip r:embed="rId4"/>
          <a:srcRect l="9820" t="30090" r="9640" b="30270"/>
          <a:stretch>
            <a:fillRect/>
          </a:stretch>
        </p:blipFill>
        <p:spPr>
          <a:xfrm>
            <a:off x="802675" y="1603289"/>
            <a:ext cx="10586649" cy="3907824"/>
          </a:xfrm>
          <a:prstGeom prst="rect">
            <a:avLst/>
          </a:prstGeom>
        </p:spPr>
      </p:pic>
      <p:sp>
        <p:nvSpPr>
          <p:cNvPr id="10" name="TextBox 9">
            <a:extLst>
              <a:ext uri="{FF2B5EF4-FFF2-40B4-BE49-F238E27FC236}">
                <a16:creationId xmlns:a16="http://schemas.microsoft.com/office/drawing/2014/main" id="{FAFEE84B-060E-0646-61C1-61E6884BACC3}"/>
              </a:ext>
            </a:extLst>
          </p:cNvPr>
          <p:cNvSpPr txBox="1"/>
          <p:nvPr/>
        </p:nvSpPr>
        <p:spPr>
          <a:xfrm>
            <a:off x="3339135" y="3136612"/>
            <a:ext cx="7161128" cy="584775"/>
          </a:xfrm>
          <a:prstGeom prst="rect">
            <a:avLst/>
          </a:prstGeom>
          <a:noFill/>
        </p:spPr>
        <p:txBody>
          <a:bodyPr wrap="square" rtlCol="0">
            <a:spAutoFit/>
          </a:bodyPr>
          <a:lstStyle/>
          <a:p>
            <a:pPr algn="ctr"/>
            <a:r>
              <a:rPr lang="en-US" sz="3200" b="1" dirty="0">
                <a:solidFill>
                  <a:srgbClr val="D5E3FF"/>
                </a:solidFill>
              </a:rPr>
              <a:t>Finance Tracker</a:t>
            </a:r>
          </a:p>
        </p:txBody>
      </p:sp>
      <p:sp>
        <p:nvSpPr>
          <p:cNvPr id="13" name="TextBox 12">
            <a:extLst>
              <a:ext uri="{FF2B5EF4-FFF2-40B4-BE49-F238E27FC236}">
                <a16:creationId xmlns:a16="http://schemas.microsoft.com/office/drawing/2014/main" id="{AD7940F8-47B2-3605-4FFD-62224135AD9A}"/>
              </a:ext>
            </a:extLst>
          </p:cNvPr>
          <p:cNvSpPr txBox="1"/>
          <p:nvPr/>
        </p:nvSpPr>
        <p:spPr>
          <a:xfrm>
            <a:off x="5687725" y="2772430"/>
            <a:ext cx="2463949" cy="400110"/>
          </a:xfrm>
          <a:prstGeom prst="rect">
            <a:avLst/>
          </a:prstGeom>
          <a:noFill/>
        </p:spPr>
        <p:txBody>
          <a:bodyPr wrap="square" rtlCol="0">
            <a:spAutoFit/>
          </a:bodyPr>
          <a:lstStyle/>
          <a:p>
            <a:pPr algn="ctr"/>
            <a:r>
              <a:rPr lang="en-US" sz="2000" b="1" dirty="0">
                <a:solidFill>
                  <a:srgbClr val="D5E3FF"/>
                </a:solidFill>
              </a:rPr>
              <a:t>Project Title</a:t>
            </a:r>
          </a:p>
        </p:txBody>
      </p:sp>
      <p:sp>
        <p:nvSpPr>
          <p:cNvPr id="2" name="TextBox 1">
            <a:extLst>
              <a:ext uri="{FF2B5EF4-FFF2-40B4-BE49-F238E27FC236}">
                <a16:creationId xmlns:a16="http://schemas.microsoft.com/office/drawing/2014/main" id="{A2B86A1B-37F3-A633-7D57-5E67D9CD8A99}"/>
              </a:ext>
            </a:extLst>
          </p:cNvPr>
          <p:cNvSpPr txBox="1"/>
          <p:nvPr/>
        </p:nvSpPr>
        <p:spPr>
          <a:xfrm>
            <a:off x="5143439" y="3621126"/>
            <a:ext cx="3552520" cy="307777"/>
          </a:xfrm>
          <a:prstGeom prst="rect">
            <a:avLst/>
          </a:prstGeom>
          <a:noFill/>
        </p:spPr>
        <p:txBody>
          <a:bodyPr wrap="square" rtlCol="0">
            <a:spAutoFit/>
          </a:bodyPr>
          <a:lstStyle/>
          <a:p>
            <a:pPr algn="ctr"/>
            <a:r>
              <a:rPr lang="en-US" sz="1400" b="1" dirty="0">
                <a:solidFill>
                  <a:srgbClr val="D5E3FF"/>
                </a:solidFill>
              </a:rPr>
              <a:t>Manage Today, Secure Tomorrow.</a:t>
            </a:r>
          </a:p>
        </p:txBody>
      </p:sp>
    </p:spTree>
    <p:custDataLst>
      <p:tags r:id="rId1"/>
    </p:custDataLst>
    <p:extLst>
      <p:ext uri="{BB962C8B-B14F-4D97-AF65-F5344CB8AC3E}">
        <p14:creationId xmlns:p14="http://schemas.microsoft.com/office/powerpoint/2010/main" val="37811327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000" b="1" dirty="0">
                <a:solidFill>
                  <a:srgbClr val="002060"/>
                </a:solidFill>
              </a:rPr>
              <a:t>Table of Contents</a:t>
            </a:r>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85129" y="1270699"/>
            <a:ext cx="5754564" cy="401975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31641" lvl="0" indent="-231641">
              <a:lnSpc>
                <a:spcPct val="150000"/>
              </a:lnSpc>
              <a:spcBef>
                <a:spcPts val="800"/>
              </a:spcBef>
              <a:buClr>
                <a:srgbClr val="213163"/>
              </a:buClr>
              <a:buSzPts val="1800"/>
              <a:buFont typeface="Arial"/>
              <a:buChar char="•"/>
            </a:pPr>
            <a:r>
              <a:rPr lang="en-US" sz="1800" dirty="0"/>
              <a:t>Introduction</a:t>
            </a:r>
          </a:p>
          <a:p>
            <a:pPr marL="231641" lvl="0" indent="-231641">
              <a:lnSpc>
                <a:spcPct val="150000"/>
              </a:lnSpc>
              <a:spcBef>
                <a:spcPts val="800"/>
              </a:spcBef>
              <a:buClr>
                <a:srgbClr val="213163"/>
              </a:buClr>
              <a:buSzPts val="1800"/>
              <a:buFont typeface="Arial"/>
              <a:buChar char="•"/>
            </a:pPr>
            <a:r>
              <a:rPr lang="en-US" sz="1800" dirty="0"/>
              <a:t>Problem Statement</a:t>
            </a:r>
          </a:p>
          <a:p>
            <a:pPr marL="231641" lvl="0" indent="-231641">
              <a:lnSpc>
                <a:spcPct val="150000"/>
              </a:lnSpc>
              <a:spcBef>
                <a:spcPts val="800"/>
              </a:spcBef>
              <a:buClr>
                <a:srgbClr val="213163"/>
              </a:buClr>
              <a:buSzPts val="1800"/>
              <a:buFont typeface="Arial"/>
              <a:buChar char="•"/>
            </a:pPr>
            <a:r>
              <a:rPr lang="en-US" sz="1800" dirty="0"/>
              <a:t>Proposed Solution</a:t>
            </a:r>
          </a:p>
          <a:p>
            <a:pPr marL="231641" lvl="0" indent="-231641">
              <a:lnSpc>
                <a:spcPct val="150000"/>
              </a:lnSpc>
              <a:spcBef>
                <a:spcPts val="800"/>
              </a:spcBef>
              <a:buClr>
                <a:srgbClr val="213163"/>
              </a:buClr>
              <a:buSzPts val="1800"/>
              <a:buFont typeface="Arial"/>
              <a:buChar char="•"/>
            </a:pPr>
            <a:r>
              <a:rPr lang="en-US" sz="1800" dirty="0"/>
              <a:t>Key features</a:t>
            </a:r>
          </a:p>
          <a:p>
            <a:pPr marL="231641" lvl="0" indent="-231641">
              <a:lnSpc>
                <a:spcPct val="150000"/>
              </a:lnSpc>
              <a:spcBef>
                <a:spcPts val="800"/>
              </a:spcBef>
              <a:buClr>
                <a:srgbClr val="213163"/>
              </a:buClr>
              <a:buSzPts val="1800"/>
              <a:buFont typeface="Arial"/>
              <a:buChar char="•"/>
            </a:pPr>
            <a:r>
              <a:rPr lang="en-US" sz="1800" dirty="0"/>
              <a:t>Technology stack </a:t>
            </a:r>
          </a:p>
          <a:p>
            <a:pPr marL="231641" lvl="0" indent="-231641">
              <a:lnSpc>
                <a:spcPct val="150000"/>
              </a:lnSpc>
              <a:spcBef>
                <a:spcPts val="800"/>
              </a:spcBef>
              <a:buClr>
                <a:srgbClr val="213163"/>
              </a:buClr>
              <a:buSzPts val="1800"/>
              <a:buFont typeface="Arial"/>
              <a:buChar char="•"/>
            </a:pPr>
            <a:r>
              <a:rPr lang="en-US" sz="1800" dirty="0"/>
              <a:t>System flowchart</a:t>
            </a:r>
          </a:p>
          <a:p>
            <a:pPr marL="231641" lvl="0" indent="-231641">
              <a:lnSpc>
                <a:spcPct val="150000"/>
              </a:lnSpc>
              <a:spcBef>
                <a:spcPts val="800"/>
              </a:spcBef>
              <a:buClr>
                <a:srgbClr val="213163"/>
              </a:buClr>
              <a:buSzPts val="1800"/>
              <a:buFont typeface="Arial"/>
              <a:buChar char="•"/>
            </a:pPr>
            <a:r>
              <a:rPr lang="en-US" sz="1800" dirty="0"/>
              <a:t>Core Modules </a:t>
            </a:r>
          </a:p>
          <a:p>
            <a:pPr marL="231641" lvl="0" indent="-231641">
              <a:lnSpc>
                <a:spcPct val="150000"/>
              </a:lnSpc>
              <a:spcBef>
                <a:spcPts val="800"/>
              </a:spcBef>
              <a:buClr>
                <a:srgbClr val="213163"/>
              </a:buClr>
              <a:buSzPts val="1800"/>
              <a:buFont typeface="Arial"/>
              <a:buChar char="•"/>
            </a:pPr>
            <a:r>
              <a:rPr lang="en-US" sz="1800" dirty="0"/>
              <a:t>Conclusion and Future work</a:t>
            </a:r>
          </a:p>
          <a:p>
            <a:pPr marL="231641" lvl="0" indent="-231641">
              <a:lnSpc>
                <a:spcPct val="150000"/>
              </a:lnSpc>
              <a:spcBef>
                <a:spcPts val="800"/>
              </a:spcBef>
              <a:buClr>
                <a:srgbClr val="213163"/>
              </a:buClr>
              <a:buSzPts val="1800"/>
              <a:buFont typeface="Arial"/>
              <a:buChar char="•"/>
            </a:pPr>
            <a:r>
              <a:rPr lang="en-US" sz="1800" dirty="0"/>
              <a:t>References</a:t>
            </a:r>
          </a:p>
        </p:txBody>
      </p:sp>
      <p:pic>
        <p:nvPicPr>
          <p:cNvPr id="3" name="Picture 2" descr="A light bulb with a black background&#10;&#10;Description automatically generated">
            <a:extLst>
              <a:ext uri="{FF2B5EF4-FFF2-40B4-BE49-F238E27FC236}">
                <a16:creationId xmlns:a16="http://schemas.microsoft.com/office/drawing/2014/main" id="{C3BD9B49-6271-C92D-48CE-5039440C29E5}"/>
              </a:ext>
            </a:extLst>
          </p:cNvPr>
          <p:cNvPicPr>
            <a:picLocks noChangeAspect="1"/>
          </p:cNvPicPr>
          <p:nvPr/>
        </p:nvPicPr>
        <p:blipFill rotWithShape="1">
          <a:blip r:embed="rId4"/>
          <a:srcRect l="7117" t="5427" r="7295" b="7474"/>
          <a:stretch/>
        </p:blipFill>
        <p:spPr>
          <a:xfrm>
            <a:off x="7112000" y="1092200"/>
            <a:ext cx="4551680" cy="4632115"/>
          </a:xfrm>
          <a:prstGeom prst="rect">
            <a:avLst/>
          </a:prstGeom>
        </p:spPr>
      </p:pic>
    </p:spTree>
    <p:custDataLst>
      <p:tags r:id="rId1"/>
    </p:custDataLst>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75FF2F38-51BB-3F9C-89B0-2467CA66651E}"/>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A0901C30-ADD5-989C-879E-1983191DD87D}"/>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000" b="1" dirty="0">
                <a:solidFill>
                  <a:srgbClr val="002060"/>
                </a:solidFill>
              </a:rPr>
              <a:t>Introduction :</a:t>
            </a:r>
          </a:p>
        </p:txBody>
      </p:sp>
      <p:sp>
        <p:nvSpPr>
          <p:cNvPr id="2" name="TextBox 1">
            <a:extLst>
              <a:ext uri="{FF2B5EF4-FFF2-40B4-BE49-F238E27FC236}">
                <a16:creationId xmlns:a16="http://schemas.microsoft.com/office/drawing/2014/main" id="{98669E52-E0BF-27F2-440F-954B2B374C2C}"/>
              </a:ext>
            </a:extLst>
          </p:cNvPr>
          <p:cNvSpPr txBox="1"/>
          <p:nvPr/>
        </p:nvSpPr>
        <p:spPr>
          <a:xfrm>
            <a:off x="320510" y="1366040"/>
            <a:ext cx="7965074" cy="3230180"/>
          </a:xfrm>
          <a:prstGeom prst="rect">
            <a:avLst/>
          </a:prstGeom>
          <a:noFill/>
        </p:spPr>
        <p:txBody>
          <a:bodyPr wrap="square" rtlCol="0">
            <a:spAutoFit/>
          </a:bodyPr>
          <a:lstStyle/>
          <a:p>
            <a:pPr>
              <a:lnSpc>
                <a:spcPct val="250000"/>
              </a:lnSpc>
            </a:pPr>
            <a:r>
              <a:rPr lang="en-US" sz="1400" dirty="0">
                <a:solidFill>
                  <a:srgbClr val="213163"/>
                </a:solidFill>
              </a:rPr>
              <a:t>In today’s fast-paced digital world, managing personal finances efficiently is more important than ever. Traditional methods of tracking income and expenses through spreadsheets or paper records are time-consuming and prone to errors. </a:t>
            </a:r>
          </a:p>
          <a:p>
            <a:pPr>
              <a:lnSpc>
                <a:spcPct val="250000"/>
              </a:lnSpc>
            </a:pPr>
            <a:r>
              <a:rPr lang="en-US" sz="1400" dirty="0">
                <a:solidFill>
                  <a:srgbClr val="213163"/>
                </a:solidFill>
              </a:rPr>
              <a:t>The Finance Tracker website offers a secure, user-friendly platform where users can register, log in, and manage their financial activities seamlessly. Users can add transactions, monitor cash flow, and view their financial dashboard, which provides instant insights and summaries.</a:t>
            </a:r>
          </a:p>
        </p:txBody>
      </p:sp>
      <p:pic>
        <p:nvPicPr>
          <p:cNvPr id="3" name="Picture 2">
            <a:extLst>
              <a:ext uri="{FF2B5EF4-FFF2-40B4-BE49-F238E27FC236}">
                <a16:creationId xmlns:a16="http://schemas.microsoft.com/office/drawing/2014/main" id="{9493AC88-2FF2-62C3-4FAC-7663ED8FB751}"/>
              </a:ext>
            </a:extLst>
          </p:cNvPr>
          <p:cNvPicPr>
            <a:picLocks noChangeAspect="1"/>
          </p:cNvPicPr>
          <p:nvPr/>
        </p:nvPicPr>
        <p:blipFill>
          <a:blip r:embed="rId4"/>
          <a:srcRect/>
          <a:stretch/>
        </p:blipFill>
        <p:spPr>
          <a:xfrm>
            <a:off x="8910735" y="1502229"/>
            <a:ext cx="2960755" cy="2957803"/>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Tree>
    <p:custDataLst>
      <p:tags r:id="rId1"/>
    </p:custDataLst>
    <p:extLst>
      <p:ext uri="{BB962C8B-B14F-4D97-AF65-F5344CB8AC3E}">
        <p14:creationId xmlns:p14="http://schemas.microsoft.com/office/powerpoint/2010/main" val="7360619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3F6458BE-FC4B-0C46-E731-3A2D2D2FC3E2}"/>
              </a:ext>
            </a:extLst>
          </p:cNvPr>
          <p:cNvSpPr txBox="1">
            <a:spLocks/>
          </p:cNvSpPr>
          <p:nvPr/>
        </p:nvSpPr>
        <p:spPr>
          <a:xfrm>
            <a:off x="203987" y="941915"/>
            <a:ext cx="3914776" cy="42968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buSzPts val="2800"/>
            </a:pPr>
            <a:r>
              <a:rPr lang="en-US" sz="2000" b="1" dirty="0">
                <a:solidFill>
                  <a:srgbClr val="002060"/>
                </a:solidFill>
              </a:rPr>
              <a:t>P</a:t>
            </a:r>
            <a:r>
              <a:rPr lang="en-IN" sz="2000" b="1" dirty="0">
                <a:solidFill>
                  <a:srgbClr val="002060"/>
                </a:solidFill>
              </a:rPr>
              <a:t>ROBLEM STATEMENT:</a:t>
            </a:r>
            <a:br>
              <a:rPr lang="en-IN" sz="2000" b="1" dirty="0">
                <a:solidFill>
                  <a:srgbClr val="0000FF"/>
                </a:solidFill>
              </a:rPr>
            </a:br>
            <a:endParaRPr lang="en-IN" sz="2000" b="1" dirty="0">
              <a:solidFill>
                <a:srgbClr val="0000FF"/>
              </a:solidFill>
            </a:endParaRPr>
          </a:p>
        </p:txBody>
      </p:sp>
      <p:sp>
        <p:nvSpPr>
          <p:cNvPr id="5" name="TextBox 4">
            <a:extLst>
              <a:ext uri="{FF2B5EF4-FFF2-40B4-BE49-F238E27FC236}">
                <a16:creationId xmlns:a16="http://schemas.microsoft.com/office/drawing/2014/main" id="{6CEB90AF-2D29-2F54-B763-A120FF2D62FA}"/>
              </a:ext>
            </a:extLst>
          </p:cNvPr>
          <p:cNvSpPr txBox="1"/>
          <p:nvPr/>
        </p:nvSpPr>
        <p:spPr>
          <a:xfrm>
            <a:off x="0" y="1347321"/>
            <a:ext cx="6820678" cy="4307398"/>
          </a:xfrm>
          <a:prstGeom prst="rect">
            <a:avLst/>
          </a:prstGeom>
          <a:noFill/>
        </p:spPr>
        <p:txBody>
          <a:bodyPr wrap="square" rtlCol="0">
            <a:spAutoFit/>
          </a:bodyPr>
          <a:lstStyle/>
          <a:p>
            <a:pPr marL="285750" indent="-285750">
              <a:lnSpc>
                <a:spcPct val="250000"/>
              </a:lnSpc>
              <a:buClr>
                <a:schemeClr val="accent4">
                  <a:lumMod val="75000"/>
                </a:schemeClr>
              </a:buClr>
              <a:buFont typeface="Wingdings" panose="05000000000000000000" pitchFamily="2" charset="2"/>
              <a:buChar char="ü"/>
            </a:pPr>
            <a:r>
              <a:rPr lang="en-US" sz="1400" dirty="0"/>
              <a:t>The existing financial management methods are manual, time-consuming, and prone to errors. Users often rely on notebooks, spreadsheets, or multiple applications, which makes tracking income and expenses inefficient and confusing.</a:t>
            </a:r>
          </a:p>
          <a:p>
            <a:pPr marL="285750" indent="-285750">
              <a:lnSpc>
                <a:spcPct val="250000"/>
              </a:lnSpc>
              <a:buClr>
                <a:schemeClr val="accent4">
                  <a:lumMod val="75000"/>
                </a:schemeClr>
              </a:buClr>
              <a:buFont typeface="Wingdings" panose="05000000000000000000" pitchFamily="2" charset="2"/>
              <a:buChar char="ü"/>
            </a:pPr>
            <a:r>
              <a:rPr lang="en-US" sz="1400" dirty="0"/>
              <a:t>The lack of real-time insights, budget control, and centralized data leads to poor cash flow management and weak financial decision-making.</a:t>
            </a:r>
          </a:p>
          <a:p>
            <a:pPr marL="285750" indent="-285750">
              <a:lnSpc>
                <a:spcPct val="250000"/>
              </a:lnSpc>
              <a:buClr>
                <a:schemeClr val="accent4">
                  <a:lumMod val="75000"/>
                </a:schemeClr>
              </a:buClr>
              <a:buFont typeface="Wingdings" panose="05000000000000000000" pitchFamily="2" charset="2"/>
              <a:buChar char="ü"/>
            </a:pPr>
            <a:r>
              <a:rPr lang="en-US" sz="1400" dirty="0"/>
              <a:t>There is a need for a secure, digital, and user-friendly finance tracking system that can accurately record transactions and provide instant financial insights</a:t>
            </a:r>
            <a:r>
              <a:rPr lang="en-US" sz="1300" dirty="0"/>
              <a:t>.</a:t>
            </a:r>
            <a:endParaRPr lang="en-IN" sz="1300" dirty="0"/>
          </a:p>
        </p:txBody>
      </p:sp>
      <p:pic>
        <p:nvPicPr>
          <p:cNvPr id="7" name="Picture 6">
            <a:extLst>
              <a:ext uri="{FF2B5EF4-FFF2-40B4-BE49-F238E27FC236}">
                <a16:creationId xmlns:a16="http://schemas.microsoft.com/office/drawing/2014/main" id="{82CF9EAA-2ED8-D696-3EBA-6C221527CAD9}"/>
              </a:ext>
            </a:extLst>
          </p:cNvPr>
          <p:cNvPicPr>
            <a:picLocks noChangeAspect="1"/>
          </p:cNvPicPr>
          <p:nvPr/>
        </p:nvPicPr>
        <p:blipFill>
          <a:blip r:embed="rId2"/>
          <a:stretch>
            <a:fillRect/>
          </a:stretch>
        </p:blipFill>
        <p:spPr>
          <a:xfrm>
            <a:off x="7305870" y="1812471"/>
            <a:ext cx="4093452" cy="3377098"/>
          </a:xfrm>
          <a:prstGeom prst="rect">
            <a:avLst/>
          </a:prstGeom>
        </p:spPr>
      </p:pic>
    </p:spTree>
    <p:extLst>
      <p:ext uri="{BB962C8B-B14F-4D97-AF65-F5344CB8AC3E}">
        <p14:creationId xmlns:p14="http://schemas.microsoft.com/office/powerpoint/2010/main" val="3417868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17D828F6-D11A-004C-6B1C-7342E3C20C0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3BA8962-807A-7CF3-45EE-A5777E465174}"/>
              </a:ext>
            </a:extLst>
          </p:cNvPr>
          <p:cNvSpPr txBox="1"/>
          <p:nvPr/>
        </p:nvSpPr>
        <p:spPr>
          <a:xfrm>
            <a:off x="0" y="1250836"/>
            <a:ext cx="8369559" cy="5139869"/>
          </a:xfrm>
          <a:prstGeom prst="rect">
            <a:avLst/>
          </a:prstGeom>
          <a:noFill/>
        </p:spPr>
        <p:txBody>
          <a:bodyPr wrap="square" rtlCol="0">
            <a:spAutoFit/>
          </a:bodyPr>
          <a:lstStyle/>
          <a:p>
            <a:pPr marL="285750" indent="-285750">
              <a:lnSpc>
                <a:spcPct val="250000"/>
              </a:lnSpc>
              <a:buClr>
                <a:schemeClr val="accent4">
                  <a:lumMod val="75000"/>
                </a:schemeClr>
              </a:buClr>
              <a:buFont typeface="Wingdings" panose="05000000000000000000" pitchFamily="2" charset="2"/>
              <a:buChar char="ü"/>
            </a:pPr>
            <a:r>
              <a:rPr lang="en-US" sz="1400" dirty="0"/>
              <a:t>The system provides a  registration and login module that allows users to safely access their financial data.</a:t>
            </a:r>
          </a:p>
          <a:p>
            <a:pPr marL="285750" indent="-285750">
              <a:lnSpc>
                <a:spcPct val="250000"/>
              </a:lnSpc>
              <a:buClr>
                <a:schemeClr val="accent4">
                  <a:lumMod val="75000"/>
                </a:schemeClr>
              </a:buClr>
              <a:buFont typeface="Wingdings" panose="05000000000000000000" pitchFamily="2" charset="2"/>
              <a:buChar char="ü"/>
            </a:pPr>
            <a:r>
              <a:rPr lang="en-US" sz="1400" dirty="0"/>
              <a:t>Users can add and manage their income and expense transactions, which are stored in a centralized and secure database.</a:t>
            </a:r>
          </a:p>
          <a:p>
            <a:pPr marL="285750" indent="-285750">
              <a:lnSpc>
                <a:spcPct val="250000"/>
              </a:lnSpc>
              <a:buClr>
                <a:schemeClr val="accent4">
                  <a:lumMod val="75000"/>
                </a:schemeClr>
              </a:buClr>
              <a:buFont typeface="Wingdings" panose="05000000000000000000" pitchFamily="2" charset="2"/>
              <a:buChar char="ü"/>
            </a:pPr>
            <a:r>
              <a:rPr lang="en-US" sz="1400" dirty="0"/>
              <a:t>The dashboard displays  financial summaries, cash flow status, and visual insights to help users understand their financial position.</a:t>
            </a:r>
          </a:p>
          <a:p>
            <a:pPr marL="285750" indent="-285750">
              <a:lnSpc>
                <a:spcPct val="250000"/>
              </a:lnSpc>
              <a:buClr>
                <a:schemeClr val="accent4">
                  <a:lumMod val="75000"/>
                </a:schemeClr>
              </a:buClr>
              <a:buFont typeface="Wingdings" panose="05000000000000000000" pitchFamily="2" charset="2"/>
              <a:buChar char="ü"/>
            </a:pPr>
            <a:r>
              <a:rPr lang="en-US" sz="1400" dirty="0"/>
              <a:t>This solution offers accurate tracking, improved budgetary control, better cash flow management, and enhanced decision-making. It reduces manual effort, minimizes errors, ensures data security, and improves overall financial management efficiency.</a:t>
            </a:r>
          </a:p>
          <a:p>
            <a:endParaRPr lang="en-IN" sz="1300" dirty="0"/>
          </a:p>
        </p:txBody>
      </p:sp>
      <p:sp>
        <p:nvSpPr>
          <p:cNvPr id="3" name="Google Shape;61;g5fab984687_2_0">
            <a:extLst>
              <a:ext uri="{FF2B5EF4-FFF2-40B4-BE49-F238E27FC236}">
                <a16:creationId xmlns:a16="http://schemas.microsoft.com/office/drawing/2014/main" id="{91F4F8E7-05E8-E2C3-FBE7-9447807478C2}"/>
              </a:ext>
            </a:extLst>
          </p:cNvPr>
          <p:cNvSpPr txBox="1">
            <a:spLocks/>
          </p:cNvSpPr>
          <p:nvPr/>
        </p:nvSpPr>
        <p:spPr>
          <a:xfrm>
            <a:off x="270003" y="821152"/>
            <a:ext cx="3914776" cy="42968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buSzPts val="2800"/>
            </a:pPr>
            <a:r>
              <a:rPr lang="en-US" sz="2000" b="1" dirty="0">
                <a:solidFill>
                  <a:srgbClr val="002060"/>
                </a:solidFill>
              </a:rPr>
              <a:t>K</a:t>
            </a:r>
            <a:r>
              <a:rPr lang="en-IN" sz="2000" b="1" dirty="0">
                <a:solidFill>
                  <a:srgbClr val="002060"/>
                </a:solidFill>
              </a:rPr>
              <a:t>EY FEATURES:</a:t>
            </a:r>
          </a:p>
        </p:txBody>
      </p:sp>
      <p:pic>
        <p:nvPicPr>
          <p:cNvPr id="8" name="Picture 7">
            <a:extLst>
              <a:ext uri="{FF2B5EF4-FFF2-40B4-BE49-F238E27FC236}">
                <a16:creationId xmlns:a16="http://schemas.microsoft.com/office/drawing/2014/main" id="{96FF057B-6B25-22D5-CE72-E6BE7E0138B4}"/>
              </a:ext>
            </a:extLst>
          </p:cNvPr>
          <p:cNvPicPr>
            <a:picLocks noChangeAspect="1"/>
          </p:cNvPicPr>
          <p:nvPr/>
        </p:nvPicPr>
        <p:blipFill>
          <a:blip r:embed="rId4"/>
          <a:stretch>
            <a:fillRect/>
          </a:stretch>
        </p:blipFill>
        <p:spPr>
          <a:xfrm>
            <a:off x="8584162" y="2335016"/>
            <a:ext cx="3275045" cy="2187967"/>
          </a:xfrm>
          <a:prstGeom prst="rect">
            <a:avLst/>
          </a:prstGeom>
        </p:spPr>
      </p:pic>
    </p:spTree>
    <p:custDataLst>
      <p:tags r:id="rId1"/>
    </p:custDataLst>
    <p:extLst>
      <p:ext uri="{BB962C8B-B14F-4D97-AF65-F5344CB8AC3E}">
        <p14:creationId xmlns:p14="http://schemas.microsoft.com/office/powerpoint/2010/main" val="2357231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4EAB9F59-F384-2151-B0B2-8D370A14367A}"/>
              </a:ext>
            </a:extLst>
          </p:cNvPr>
          <p:cNvSpPr txBox="1">
            <a:spLocks/>
          </p:cNvSpPr>
          <p:nvPr/>
        </p:nvSpPr>
        <p:spPr>
          <a:xfrm>
            <a:off x="279881" y="965598"/>
            <a:ext cx="3914776" cy="42968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buSzPts val="2800"/>
            </a:pPr>
            <a:r>
              <a:rPr lang="en-US" sz="2000" b="1" dirty="0">
                <a:solidFill>
                  <a:srgbClr val="002060"/>
                </a:solidFill>
              </a:rPr>
              <a:t>P</a:t>
            </a:r>
            <a:r>
              <a:rPr lang="en-IN" sz="2000" b="1" dirty="0">
                <a:solidFill>
                  <a:srgbClr val="002060"/>
                </a:solidFill>
              </a:rPr>
              <a:t>ROPOSED SOLUTION</a:t>
            </a:r>
            <a:r>
              <a:rPr lang="en-IN" sz="2000" b="1" dirty="0">
                <a:solidFill>
                  <a:srgbClr val="0000FF"/>
                </a:solidFill>
              </a:rPr>
              <a:t>:</a:t>
            </a:r>
          </a:p>
        </p:txBody>
      </p:sp>
      <p:sp>
        <p:nvSpPr>
          <p:cNvPr id="7" name="TextBox 6">
            <a:extLst>
              <a:ext uri="{FF2B5EF4-FFF2-40B4-BE49-F238E27FC236}">
                <a16:creationId xmlns:a16="http://schemas.microsoft.com/office/drawing/2014/main" id="{A32696B4-427F-2B5A-E241-BAD5C91B5666}"/>
              </a:ext>
            </a:extLst>
          </p:cNvPr>
          <p:cNvSpPr txBox="1"/>
          <p:nvPr/>
        </p:nvSpPr>
        <p:spPr>
          <a:xfrm>
            <a:off x="279881" y="1628551"/>
            <a:ext cx="3709758" cy="2152962"/>
          </a:xfrm>
          <a:prstGeom prst="rect">
            <a:avLst/>
          </a:prstGeom>
          <a:noFill/>
        </p:spPr>
        <p:txBody>
          <a:bodyPr wrap="square" rtlCol="0">
            <a:spAutoFit/>
          </a:bodyPr>
          <a:lstStyle/>
          <a:p>
            <a:pPr>
              <a:lnSpc>
                <a:spcPct val="250000"/>
              </a:lnSpc>
            </a:pPr>
            <a:r>
              <a:rPr lang="en-IN" sz="1400" dirty="0"/>
              <a:t>1. User Login &amp; Registration</a:t>
            </a:r>
          </a:p>
          <a:p>
            <a:pPr>
              <a:lnSpc>
                <a:spcPct val="250000"/>
              </a:lnSpc>
            </a:pPr>
            <a:r>
              <a:rPr lang="en-IN" sz="1400" dirty="0"/>
              <a:t>2. Add and Manage Income &amp; Expenses</a:t>
            </a:r>
          </a:p>
          <a:p>
            <a:pPr>
              <a:lnSpc>
                <a:spcPct val="250000"/>
              </a:lnSpc>
            </a:pPr>
            <a:r>
              <a:rPr lang="en-IN" sz="1400" dirty="0"/>
              <a:t>3. Centralized Transaction Management</a:t>
            </a:r>
          </a:p>
          <a:p>
            <a:pPr>
              <a:lnSpc>
                <a:spcPct val="250000"/>
              </a:lnSpc>
            </a:pPr>
            <a:r>
              <a:rPr lang="en-IN" sz="1400" dirty="0"/>
              <a:t>4. Financial Dashboard</a:t>
            </a:r>
          </a:p>
        </p:txBody>
      </p:sp>
      <p:sp>
        <p:nvSpPr>
          <p:cNvPr id="8" name="TextBox 7">
            <a:extLst>
              <a:ext uri="{FF2B5EF4-FFF2-40B4-BE49-F238E27FC236}">
                <a16:creationId xmlns:a16="http://schemas.microsoft.com/office/drawing/2014/main" id="{4B75B895-70CC-569D-D755-3ED5393A5DCC}"/>
              </a:ext>
            </a:extLst>
          </p:cNvPr>
          <p:cNvSpPr txBox="1"/>
          <p:nvPr/>
        </p:nvSpPr>
        <p:spPr>
          <a:xfrm>
            <a:off x="279881" y="4014782"/>
            <a:ext cx="3709758" cy="2121222"/>
          </a:xfrm>
          <a:prstGeom prst="rect">
            <a:avLst/>
          </a:prstGeom>
          <a:noFill/>
        </p:spPr>
        <p:txBody>
          <a:bodyPr wrap="square" rtlCol="0">
            <a:spAutoFit/>
          </a:bodyPr>
          <a:lstStyle/>
          <a:p>
            <a:pPr>
              <a:lnSpc>
                <a:spcPct val="250000"/>
              </a:lnSpc>
            </a:pPr>
            <a:r>
              <a:rPr lang="en-US" sz="1300" dirty="0"/>
              <a:t>5</a:t>
            </a:r>
            <a:r>
              <a:rPr lang="en-US" sz="1400" dirty="0"/>
              <a:t>. </a:t>
            </a:r>
            <a:r>
              <a:rPr lang="en-IN" sz="1400" dirty="0"/>
              <a:t>Cash Flow Tracking &amp; Budget Monitoring</a:t>
            </a:r>
          </a:p>
          <a:p>
            <a:pPr>
              <a:lnSpc>
                <a:spcPct val="250000"/>
              </a:lnSpc>
            </a:pPr>
            <a:r>
              <a:rPr lang="en-IN" sz="1400" dirty="0"/>
              <a:t>6. Financial Reports &amp; Insights</a:t>
            </a:r>
          </a:p>
          <a:p>
            <a:pPr>
              <a:lnSpc>
                <a:spcPct val="250000"/>
              </a:lnSpc>
            </a:pPr>
            <a:r>
              <a:rPr lang="en-IN" sz="1400" dirty="0"/>
              <a:t>7. Fast, Reliable, and User-Friendly System</a:t>
            </a:r>
          </a:p>
          <a:p>
            <a:pPr>
              <a:lnSpc>
                <a:spcPct val="250000"/>
              </a:lnSpc>
            </a:pPr>
            <a:endParaRPr lang="en-IN" sz="1300" dirty="0"/>
          </a:p>
        </p:txBody>
      </p:sp>
      <p:pic>
        <p:nvPicPr>
          <p:cNvPr id="9" name="Picture 8">
            <a:extLst>
              <a:ext uri="{FF2B5EF4-FFF2-40B4-BE49-F238E27FC236}">
                <a16:creationId xmlns:a16="http://schemas.microsoft.com/office/drawing/2014/main" id="{5FB7BBA9-D42A-A9F0-CE1E-59E63D70011A}"/>
              </a:ext>
            </a:extLst>
          </p:cNvPr>
          <p:cNvPicPr>
            <a:picLocks noChangeAspect="1"/>
          </p:cNvPicPr>
          <p:nvPr/>
        </p:nvPicPr>
        <p:blipFill>
          <a:blip r:embed="rId2"/>
          <a:srcRect/>
          <a:stretch/>
        </p:blipFill>
        <p:spPr>
          <a:xfrm>
            <a:off x="5402426" y="1651076"/>
            <a:ext cx="5337109" cy="3555848"/>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Tree>
    <p:extLst>
      <p:ext uri="{BB962C8B-B14F-4D97-AF65-F5344CB8AC3E}">
        <p14:creationId xmlns:p14="http://schemas.microsoft.com/office/powerpoint/2010/main" val="3383866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2F1C8FAA-94A5-BAB3-18EC-14B4B3BAB6B7}"/>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56DAAE90-3BCD-3D9A-0114-2B850156E6C2}"/>
              </a:ext>
            </a:extLst>
          </p:cNvPr>
          <p:cNvSpPr txBox="1">
            <a:spLocks noGrp="1"/>
          </p:cNvSpPr>
          <p:nvPr>
            <p:ph type="title" idx="4294967295"/>
          </p:nvPr>
        </p:nvSpPr>
        <p:spPr>
          <a:xfrm>
            <a:off x="174709" y="752417"/>
            <a:ext cx="3914776" cy="429684"/>
          </a:xfrm>
          <a:prstGeom prst="rect">
            <a:avLst/>
          </a:prstGeom>
          <a:noFill/>
          <a:ln>
            <a:noFill/>
          </a:ln>
        </p:spPr>
        <p:txBody>
          <a:bodyPr spcFirstLastPara="1" wrap="square" lIns="121900" tIns="121900" rIns="121900" bIns="121900" anchor="t" anchorCtr="0">
            <a:noAutofit/>
          </a:bodyPr>
          <a:lstStyle/>
          <a:p>
            <a:pPr>
              <a:buSzPts val="2800"/>
            </a:pPr>
            <a:r>
              <a:rPr lang="en-US" sz="2000" b="1" dirty="0">
                <a:solidFill>
                  <a:srgbClr val="002060"/>
                </a:solidFill>
              </a:rPr>
              <a:t>TECHNOLOGY STACK</a:t>
            </a:r>
            <a:r>
              <a:rPr lang="en-US" sz="2000" b="1" dirty="0">
                <a:solidFill>
                  <a:srgbClr val="0000FF"/>
                </a:solidFill>
              </a:rPr>
              <a:t>:</a:t>
            </a:r>
            <a:endParaRPr lang="en-IN" sz="2000" b="1" dirty="0">
              <a:solidFill>
                <a:srgbClr val="0000FF"/>
              </a:solidFill>
            </a:endParaRPr>
          </a:p>
        </p:txBody>
      </p:sp>
      <p:sp>
        <p:nvSpPr>
          <p:cNvPr id="2" name="TextBox 1">
            <a:extLst>
              <a:ext uri="{FF2B5EF4-FFF2-40B4-BE49-F238E27FC236}">
                <a16:creationId xmlns:a16="http://schemas.microsoft.com/office/drawing/2014/main" id="{C063C7A2-8247-DE56-6EDE-3F72ED0C5736}"/>
              </a:ext>
            </a:extLst>
          </p:cNvPr>
          <p:cNvSpPr txBox="1"/>
          <p:nvPr/>
        </p:nvSpPr>
        <p:spPr>
          <a:xfrm>
            <a:off x="286078" y="1324081"/>
            <a:ext cx="3692037" cy="1925014"/>
          </a:xfrm>
          <a:prstGeom prst="rect">
            <a:avLst/>
          </a:prstGeom>
          <a:noFill/>
        </p:spPr>
        <p:txBody>
          <a:bodyPr wrap="square" rtlCol="0">
            <a:spAutoFit/>
          </a:bodyPr>
          <a:lstStyle/>
          <a:p>
            <a:pPr>
              <a:lnSpc>
                <a:spcPct val="150000"/>
              </a:lnSpc>
            </a:pPr>
            <a:r>
              <a:rPr lang="en-IN" sz="1300" b="1" dirty="0"/>
              <a:t>1. Frontend:</a:t>
            </a:r>
          </a:p>
          <a:p>
            <a:pPr>
              <a:lnSpc>
                <a:spcPct val="150000"/>
              </a:lnSpc>
            </a:pPr>
            <a:r>
              <a:rPr lang="en-IN" sz="1300" dirty="0"/>
              <a:t> HTML and CSS</a:t>
            </a:r>
            <a:endParaRPr lang="en-IN" sz="1100" dirty="0"/>
          </a:p>
          <a:p>
            <a:pPr>
              <a:lnSpc>
                <a:spcPct val="150000"/>
              </a:lnSpc>
            </a:pPr>
            <a:endParaRPr lang="en-IN" sz="300" dirty="0"/>
          </a:p>
          <a:p>
            <a:pPr>
              <a:lnSpc>
                <a:spcPct val="150000"/>
              </a:lnSpc>
            </a:pPr>
            <a:r>
              <a:rPr lang="en-IN" sz="1300" b="1" dirty="0"/>
              <a:t>2. Database :</a:t>
            </a:r>
          </a:p>
          <a:p>
            <a:pPr>
              <a:lnSpc>
                <a:spcPct val="150000"/>
              </a:lnSpc>
            </a:pPr>
            <a:r>
              <a:rPr lang="en-IN" sz="1300" dirty="0"/>
              <a:t>SQLite3 (db.sqlite3) - </a:t>
            </a:r>
            <a:r>
              <a:rPr lang="en-US" sz="1300" dirty="0"/>
              <a:t>secure storage of user and transaction data</a:t>
            </a:r>
          </a:p>
          <a:p>
            <a:pPr>
              <a:lnSpc>
                <a:spcPct val="150000"/>
              </a:lnSpc>
            </a:pPr>
            <a:endParaRPr lang="en-IN" sz="1300" dirty="0"/>
          </a:p>
        </p:txBody>
      </p:sp>
      <p:sp>
        <p:nvSpPr>
          <p:cNvPr id="4" name="TextBox 3">
            <a:extLst>
              <a:ext uri="{FF2B5EF4-FFF2-40B4-BE49-F238E27FC236}">
                <a16:creationId xmlns:a16="http://schemas.microsoft.com/office/drawing/2014/main" id="{9D62830B-ED6C-BA28-A50B-D26B4B65B8E6}"/>
              </a:ext>
            </a:extLst>
          </p:cNvPr>
          <p:cNvSpPr txBox="1"/>
          <p:nvPr/>
        </p:nvSpPr>
        <p:spPr>
          <a:xfrm>
            <a:off x="263765" y="5075081"/>
            <a:ext cx="4166252" cy="955518"/>
          </a:xfrm>
          <a:prstGeom prst="rect">
            <a:avLst/>
          </a:prstGeom>
          <a:noFill/>
        </p:spPr>
        <p:txBody>
          <a:bodyPr wrap="square" rtlCol="0">
            <a:spAutoFit/>
          </a:bodyPr>
          <a:lstStyle/>
          <a:p>
            <a:pPr>
              <a:lnSpc>
                <a:spcPct val="150000"/>
              </a:lnSpc>
            </a:pPr>
            <a:endParaRPr lang="en-US" sz="1300" dirty="0"/>
          </a:p>
          <a:p>
            <a:pPr>
              <a:lnSpc>
                <a:spcPct val="150000"/>
              </a:lnSpc>
            </a:pPr>
            <a:endParaRPr lang="en-IN" sz="1300" b="1" dirty="0"/>
          </a:p>
          <a:p>
            <a:pPr>
              <a:lnSpc>
                <a:spcPct val="150000"/>
              </a:lnSpc>
            </a:pPr>
            <a:endParaRPr lang="en-IN" sz="1300" dirty="0"/>
          </a:p>
        </p:txBody>
      </p:sp>
      <p:sp>
        <p:nvSpPr>
          <p:cNvPr id="6" name="TextBox 5">
            <a:extLst>
              <a:ext uri="{FF2B5EF4-FFF2-40B4-BE49-F238E27FC236}">
                <a16:creationId xmlns:a16="http://schemas.microsoft.com/office/drawing/2014/main" id="{1354F2B5-39BD-E15C-50F8-CDFF8FCA7D93}"/>
              </a:ext>
            </a:extLst>
          </p:cNvPr>
          <p:cNvSpPr txBox="1"/>
          <p:nvPr/>
        </p:nvSpPr>
        <p:spPr>
          <a:xfrm>
            <a:off x="263765" y="3020517"/>
            <a:ext cx="3692037" cy="2248180"/>
          </a:xfrm>
          <a:prstGeom prst="rect">
            <a:avLst/>
          </a:prstGeom>
          <a:noFill/>
        </p:spPr>
        <p:txBody>
          <a:bodyPr wrap="square" rtlCol="0">
            <a:spAutoFit/>
          </a:bodyPr>
          <a:lstStyle/>
          <a:p>
            <a:pPr>
              <a:lnSpc>
                <a:spcPct val="150000"/>
              </a:lnSpc>
            </a:pPr>
            <a:r>
              <a:rPr lang="en-IN" sz="1300" b="1" dirty="0"/>
              <a:t>3. Backend :</a:t>
            </a:r>
          </a:p>
          <a:p>
            <a:pPr>
              <a:lnSpc>
                <a:spcPct val="150000"/>
              </a:lnSpc>
            </a:pPr>
            <a:r>
              <a:rPr lang="en-IN" sz="1300" dirty="0"/>
              <a:t>Python (Django) - </a:t>
            </a:r>
            <a:r>
              <a:rPr lang="en-US" sz="1300" dirty="0"/>
              <a:t>Server-side logic and application framework</a:t>
            </a:r>
          </a:p>
          <a:p>
            <a:pPr>
              <a:lnSpc>
                <a:spcPct val="150000"/>
              </a:lnSpc>
            </a:pPr>
            <a:endParaRPr lang="en-US" sz="100" dirty="0"/>
          </a:p>
          <a:p>
            <a:pPr>
              <a:lnSpc>
                <a:spcPct val="150000"/>
              </a:lnSpc>
            </a:pPr>
            <a:r>
              <a:rPr lang="en-IN" sz="1300" b="1" dirty="0"/>
              <a:t>4. Tools &amp; Environment:</a:t>
            </a:r>
          </a:p>
          <a:p>
            <a:pPr>
              <a:lnSpc>
                <a:spcPct val="150000"/>
              </a:lnSpc>
            </a:pPr>
            <a:r>
              <a:rPr lang="en-IN" sz="1300" dirty="0"/>
              <a:t>Visual Studio Code – Code editor</a:t>
            </a:r>
          </a:p>
          <a:p>
            <a:pPr>
              <a:lnSpc>
                <a:spcPct val="150000"/>
              </a:lnSpc>
            </a:pPr>
            <a:r>
              <a:rPr lang="en-IN" sz="1300" dirty="0"/>
              <a:t>Web Browser (Chrome/Edge) – Testing</a:t>
            </a:r>
            <a:endParaRPr lang="en-US" sz="1300" dirty="0"/>
          </a:p>
          <a:p>
            <a:pPr>
              <a:lnSpc>
                <a:spcPct val="150000"/>
              </a:lnSpc>
            </a:pPr>
            <a:endParaRPr lang="en-IN" sz="1300" dirty="0"/>
          </a:p>
        </p:txBody>
      </p:sp>
      <p:sp>
        <p:nvSpPr>
          <p:cNvPr id="7" name="Google Shape;61;g5fab984687_2_0">
            <a:extLst>
              <a:ext uri="{FF2B5EF4-FFF2-40B4-BE49-F238E27FC236}">
                <a16:creationId xmlns:a16="http://schemas.microsoft.com/office/drawing/2014/main" id="{ACAD3C7C-985F-CD9B-DC39-C78A62BF0145}"/>
              </a:ext>
            </a:extLst>
          </p:cNvPr>
          <p:cNvSpPr txBox="1">
            <a:spLocks/>
          </p:cNvSpPr>
          <p:nvPr/>
        </p:nvSpPr>
        <p:spPr>
          <a:xfrm>
            <a:off x="6267600" y="752417"/>
            <a:ext cx="3914776" cy="42968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buSzPts val="2800"/>
            </a:pPr>
            <a:r>
              <a:rPr lang="en-US" sz="2000" b="1" dirty="0">
                <a:solidFill>
                  <a:srgbClr val="002060"/>
                </a:solidFill>
              </a:rPr>
              <a:t>SYSTEM FLOWCHART :</a:t>
            </a:r>
            <a:endParaRPr lang="en-IN" sz="2000" b="1" dirty="0">
              <a:solidFill>
                <a:srgbClr val="002060"/>
              </a:solidFill>
            </a:endParaRPr>
          </a:p>
        </p:txBody>
      </p:sp>
      <p:pic>
        <p:nvPicPr>
          <p:cNvPr id="8" name="Picture 7">
            <a:extLst>
              <a:ext uri="{FF2B5EF4-FFF2-40B4-BE49-F238E27FC236}">
                <a16:creationId xmlns:a16="http://schemas.microsoft.com/office/drawing/2014/main" id="{A349E8D6-25B7-71F5-708E-85CABC407AC1}"/>
              </a:ext>
            </a:extLst>
          </p:cNvPr>
          <p:cNvPicPr>
            <a:picLocks noChangeAspect="1"/>
          </p:cNvPicPr>
          <p:nvPr/>
        </p:nvPicPr>
        <p:blipFill>
          <a:blip r:embed="rId4"/>
          <a:srcRect/>
          <a:stretch/>
        </p:blipFill>
        <p:spPr>
          <a:xfrm>
            <a:off x="5284778" y="1522357"/>
            <a:ext cx="6907222" cy="4604815"/>
          </a:xfrm>
          <a:prstGeom prst="rect">
            <a:avLst/>
          </a:prstGeom>
        </p:spPr>
      </p:pic>
      <p:cxnSp>
        <p:nvCxnSpPr>
          <p:cNvPr id="10" name="Straight Connector 9">
            <a:extLst>
              <a:ext uri="{FF2B5EF4-FFF2-40B4-BE49-F238E27FC236}">
                <a16:creationId xmlns:a16="http://schemas.microsoft.com/office/drawing/2014/main" id="{E55FD064-91FF-8741-60D0-E80BFC1097DD}"/>
              </a:ext>
            </a:extLst>
          </p:cNvPr>
          <p:cNvCxnSpPr/>
          <p:nvPr/>
        </p:nvCxnSpPr>
        <p:spPr>
          <a:xfrm>
            <a:off x="5262465" y="967259"/>
            <a:ext cx="0" cy="5358896"/>
          </a:xfrm>
          <a:prstGeom prst="line">
            <a:avLst/>
          </a:prstGeom>
        </p:spPr>
        <p:style>
          <a:lnRef idx="1">
            <a:schemeClr val="dk1"/>
          </a:lnRef>
          <a:fillRef idx="0">
            <a:schemeClr val="dk1"/>
          </a:fillRef>
          <a:effectRef idx="0">
            <a:schemeClr val="dk1"/>
          </a:effectRef>
          <a:fontRef idx="minor">
            <a:schemeClr val="tx1"/>
          </a:fontRef>
        </p:style>
      </p:cxnSp>
    </p:spTree>
    <p:custDataLst>
      <p:tags r:id="rId1"/>
    </p:custDataLst>
    <p:extLst>
      <p:ext uri="{BB962C8B-B14F-4D97-AF65-F5344CB8AC3E}">
        <p14:creationId xmlns:p14="http://schemas.microsoft.com/office/powerpoint/2010/main" val="342044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A3445F3A-9B4E-7DBB-2EC5-9977551AFB2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264AD7A-96E3-9AE0-3CBA-2B7E6773B48B}"/>
              </a:ext>
            </a:extLst>
          </p:cNvPr>
          <p:cNvSpPr txBox="1"/>
          <p:nvPr/>
        </p:nvSpPr>
        <p:spPr>
          <a:xfrm>
            <a:off x="151023" y="1133549"/>
            <a:ext cx="3978012" cy="1255600"/>
          </a:xfrm>
          <a:prstGeom prst="rect">
            <a:avLst/>
          </a:prstGeom>
          <a:noFill/>
        </p:spPr>
        <p:txBody>
          <a:bodyPr wrap="square" rtlCol="0">
            <a:spAutoFit/>
          </a:bodyPr>
          <a:lstStyle/>
          <a:p>
            <a:pPr marL="285750" indent="-285750">
              <a:lnSpc>
                <a:spcPct val="150000"/>
              </a:lnSpc>
              <a:buClr>
                <a:schemeClr val="accent4">
                  <a:lumMod val="75000"/>
                </a:schemeClr>
              </a:buClr>
              <a:buFont typeface="Wingdings" panose="05000000000000000000" pitchFamily="2" charset="2"/>
              <a:buChar char="ü"/>
            </a:pPr>
            <a:r>
              <a:rPr lang="en-US" sz="1300" b="1" dirty="0"/>
              <a:t>Dashboard  Module:</a:t>
            </a:r>
          </a:p>
          <a:p>
            <a:pPr lvl="4">
              <a:lnSpc>
                <a:spcPct val="150000"/>
              </a:lnSpc>
              <a:buClr>
                <a:schemeClr val="accent4">
                  <a:lumMod val="75000"/>
                </a:schemeClr>
              </a:buClr>
            </a:pPr>
            <a:r>
              <a:rPr lang="en-US" sz="1300" dirty="0"/>
              <a:t>      Displays real-time financial summaries, </a:t>
            </a:r>
            <a:r>
              <a:rPr lang="en-US" sz="1300" dirty="0" err="1"/>
              <a:t>recods</a:t>
            </a:r>
            <a:r>
              <a:rPr lang="en-US" sz="1300" dirty="0"/>
              <a:t>,          </a:t>
            </a:r>
          </a:p>
          <a:p>
            <a:pPr lvl="4">
              <a:lnSpc>
                <a:spcPct val="150000"/>
              </a:lnSpc>
              <a:buClr>
                <a:schemeClr val="accent4">
                  <a:lumMod val="75000"/>
                </a:schemeClr>
              </a:buClr>
            </a:pPr>
            <a:r>
              <a:rPr lang="en-US" sz="1300" dirty="0"/>
              <a:t>      and insights such as cash flow, budget </a:t>
            </a:r>
          </a:p>
          <a:p>
            <a:pPr lvl="4">
              <a:lnSpc>
                <a:spcPct val="150000"/>
              </a:lnSpc>
              <a:buClr>
                <a:schemeClr val="accent4">
                  <a:lumMod val="75000"/>
                </a:schemeClr>
              </a:buClr>
            </a:pPr>
            <a:r>
              <a:rPr lang="en-US" sz="1300" dirty="0"/>
              <a:t>      utilization, and spending patterns.</a:t>
            </a:r>
          </a:p>
        </p:txBody>
      </p:sp>
      <p:sp>
        <p:nvSpPr>
          <p:cNvPr id="6" name="TextBox 5">
            <a:extLst>
              <a:ext uri="{FF2B5EF4-FFF2-40B4-BE49-F238E27FC236}">
                <a16:creationId xmlns:a16="http://schemas.microsoft.com/office/drawing/2014/main" id="{DB5C9939-F56B-A93D-3211-BA1B4F532BA3}"/>
              </a:ext>
            </a:extLst>
          </p:cNvPr>
          <p:cNvSpPr txBox="1"/>
          <p:nvPr/>
        </p:nvSpPr>
        <p:spPr>
          <a:xfrm>
            <a:off x="151024" y="4190961"/>
            <a:ext cx="3692037" cy="1255600"/>
          </a:xfrm>
          <a:prstGeom prst="rect">
            <a:avLst/>
          </a:prstGeom>
          <a:noFill/>
        </p:spPr>
        <p:txBody>
          <a:bodyPr wrap="square" rtlCol="0">
            <a:spAutoFit/>
          </a:bodyPr>
          <a:lstStyle/>
          <a:p>
            <a:pPr marL="285750" indent="-285750">
              <a:lnSpc>
                <a:spcPct val="150000"/>
              </a:lnSpc>
              <a:buClr>
                <a:schemeClr val="accent4">
                  <a:lumMod val="75000"/>
                </a:schemeClr>
              </a:buClr>
              <a:buFont typeface="Wingdings" panose="05000000000000000000" pitchFamily="2" charset="2"/>
              <a:buChar char="ü"/>
            </a:pPr>
            <a:r>
              <a:rPr lang="en-US" sz="1300" b="1" dirty="0"/>
              <a:t>Security &amp; Privacy Module:</a:t>
            </a:r>
          </a:p>
          <a:p>
            <a:pPr>
              <a:lnSpc>
                <a:spcPct val="150000"/>
              </a:lnSpc>
              <a:buClr>
                <a:schemeClr val="accent4">
                  <a:lumMod val="75000"/>
                </a:schemeClr>
              </a:buClr>
            </a:pPr>
            <a:r>
              <a:rPr lang="en-US" sz="1300" dirty="0"/>
              <a:t>      Ensures data protection, secure access,  </a:t>
            </a:r>
          </a:p>
          <a:p>
            <a:pPr>
              <a:lnSpc>
                <a:spcPct val="150000"/>
              </a:lnSpc>
              <a:buClr>
                <a:schemeClr val="accent4">
                  <a:lumMod val="75000"/>
                </a:schemeClr>
              </a:buClr>
            </a:pPr>
            <a:r>
              <a:rPr lang="en-US" sz="1300" dirty="0"/>
              <a:t>      and privacy compliance, preventing  </a:t>
            </a:r>
          </a:p>
          <a:p>
            <a:pPr>
              <a:lnSpc>
                <a:spcPct val="150000"/>
              </a:lnSpc>
              <a:buClr>
                <a:schemeClr val="accent4">
                  <a:lumMod val="75000"/>
                </a:schemeClr>
              </a:buClr>
            </a:pPr>
            <a:r>
              <a:rPr lang="en-US" sz="1300" dirty="0"/>
              <a:t>      unauthorized access.</a:t>
            </a:r>
            <a:endParaRPr lang="en-IN" sz="1300" dirty="0"/>
          </a:p>
        </p:txBody>
      </p:sp>
      <p:sp>
        <p:nvSpPr>
          <p:cNvPr id="5" name="TextBox 4">
            <a:extLst>
              <a:ext uri="{FF2B5EF4-FFF2-40B4-BE49-F238E27FC236}">
                <a16:creationId xmlns:a16="http://schemas.microsoft.com/office/drawing/2014/main" id="{C6D3E1C6-179C-D3EF-238A-344DF13376AB}"/>
              </a:ext>
            </a:extLst>
          </p:cNvPr>
          <p:cNvSpPr txBox="1"/>
          <p:nvPr/>
        </p:nvSpPr>
        <p:spPr>
          <a:xfrm>
            <a:off x="286078" y="733439"/>
            <a:ext cx="3421930" cy="400110"/>
          </a:xfrm>
          <a:prstGeom prst="rect">
            <a:avLst/>
          </a:prstGeom>
          <a:noFill/>
        </p:spPr>
        <p:txBody>
          <a:bodyPr wrap="square" rtlCol="0">
            <a:spAutoFit/>
          </a:bodyPr>
          <a:lstStyle/>
          <a:p>
            <a:r>
              <a:rPr lang="en-US" sz="2000" b="1" dirty="0">
                <a:solidFill>
                  <a:srgbClr val="002060"/>
                </a:solidFill>
              </a:rPr>
              <a:t>CORE MODULES:</a:t>
            </a:r>
            <a:endParaRPr lang="en-IN" sz="2000" b="1" dirty="0">
              <a:solidFill>
                <a:srgbClr val="002060"/>
              </a:solidFill>
            </a:endParaRPr>
          </a:p>
        </p:txBody>
      </p:sp>
      <p:sp>
        <p:nvSpPr>
          <p:cNvPr id="8" name="TextBox 7">
            <a:extLst>
              <a:ext uri="{FF2B5EF4-FFF2-40B4-BE49-F238E27FC236}">
                <a16:creationId xmlns:a16="http://schemas.microsoft.com/office/drawing/2014/main" id="{EE3835F0-2CC2-42DA-3B3B-1D8AE34B73F6}"/>
              </a:ext>
            </a:extLst>
          </p:cNvPr>
          <p:cNvSpPr txBox="1"/>
          <p:nvPr/>
        </p:nvSpPr>
        <p:spPr>
          <a:xfrm>
            <a:off x="151024" y="2442964"/>
            <a:ext cx="4700894" cy="1694182"/>
          </a:xfrm>
          <a:prstGeom prst="rect">
            <a:avLst/>
          </a:prstGeom>
          <a:noFill/>
        </p:spPr>
        <p:txBody>
          <a:bodyPr wrap="square" rtlCol="0">
            <a:spAutoFit/>
          </a:bodyPr>
          <a:lstStyle/>
          <a:p>
            <a:pPr marL="285750" indent="-285750">
              <a:lnSpc>
                <a:spcPct val="150000"/>
              </a:lnSpc>
              <a:buClr>
                <a:schemeClr val="accent4">
                  <a:lumMod val="75000"/>
                </a:schemeClr>
              </a:buClr>
              <a:buFont typeface="Wingdings" panose="05000000000000000000" pitchFamily="2" charset="2"/>
              <a:buChar char="ü"/>
            </a:pPr>
            <a:r>
              <a:rPr lang="en-US" sz="1300" b="1" dirty="0"/>
              <a:t>Database Management Module:</a:t>
            </a:r>
          </a:p>
          <a:p>
            <a:pPr>
              <a:lnSpc>
                <a:spcPct val="150000"/>
              </a:lnSpc>
              <a:buClr>
                <a:schemeClr val="accent4">
                  <a:lumMod val="75000"/>
                </a:schemeClr>
              </a:buClr>
            </a:pPr>
            <a:r>
              <a:rPr lang="en-US" sz="1300" dirty="0"/>
              <a:t>      Uses SQLite  to securely store all   </a:t>
            </a:r>
          </a:p>
          <a:p>
            <a:pPr>
              <a:lnSpc>
                <a:spcPct val="150000"/>
              </a:lnSpc>
              <a:buClr>
                <a:schemeClr val="accent4">
                  <a:lumMod val="75000"/>
                </a:schemeClr>
              </a:buClr>
            </a:pPr>
            <a:r>
              <a:rPr lang="en-US" sz="1300" dirty="0"/>
              <a:t>      user and transaction data.</a:t>
            </a:r>
          </a:p>
          <a:p>
            <a:pPr marL="285750" indent="-285750">
              <a:lnSpc>
                <a:spcPct val="150000"/>
              </a:lnSpc>
              <a:buClr>
                <a:schemeClr val="accent4">
                  <a:lumMod val="75000"/>
                </a:schemeClr>
              </a:buClr>
              <a:buFont typeface="Wingdings" panose="05000000000000000000" pitchFamily="2" charset="2"/>
              <a:buChar char="ü"/>
            </a:pPr>
            <a:endParaRPr lang="en-US" sz="600" dirty="0"/>
          </a:p>
          <a:p>
            <a:pPr marL="285750" indent="-285750">
              <a:lnSpc>
                <a:spcPct val="150000"/>
              </a:lnSpc>
              <a:buClr>
                <a:schemeClr val="accent4">
                  <a:lumMod val="75000"/>
                </a:schemeClr>
              </a:buClr>
              <a:buFont typeface="Wingdings" panose="05000000000000000000" pitchFamily="2" charset="2"/>
              <a:buChar char="ü"/>
            </a:pPr>
            <a:r>
              <a:rPr lang="en-US" sz="1300" b="1" dirty="0"/>
              <a:t>Category Management Module:</a:t>
            </a:r>
          </a:p>
          <a:p>
            <a:pPr algn="just">
              <a:lnSpc>
                <a:spcPct val="150000"/>
              </a:lnSpc>
              <a:buClr>
                <a:schemeClr val="accent4">
                  <a:lumMod val="75000"/>
                </a:schemeClr>
              </a:buClr>
            </a:pPr>
            <a:r>
              <a:rPr lang="en-US" sz="1300" dirty="0"/>
              <a:t>      Add and edit categories helps in organizing transactions.         </a:t>
            </a:r>
            <a:endParaRPr lang="en-IN" sz="1300" dirty="0"/>
          </a:p>
        </p:txBody>
      </p:sp>
      <p:cxnSp>
        <p:nvCxnSpPr>
          <p:cNvPr id="9" name="Straight Connector 8">
            <a:extLst>
              <a:ext uri="{FF2B5EF4-FFF2-40B4-BE49-F238E27FC236}">
                <a16:creationId xmlns:a16="http://schemas.microsoft.com/office/drawing/2014/main" id="{4D0704C7-0296-1E35-4F22-20A7F08F7362}"/>
              </a:ext>
            </a:extLst>
          </p:cNvPr>
          <p:cNvCxnSpPr/>
          <p:nvPr/>
        </p:nvCxnSpPr>
        <p:spPr>
          <a:xfrm>
            <a:off x="5262465" y="967259"/>
            <a:ext cx="0" cy="5358896"/>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00A2F7A5-A3B1-78D5-A8E4-86ED68C1DFD1}"/>
              </a:ext>
            </a:extLst>
          </p:cNvPr>
          <p:cNvPicPr>
            <a:picLocks noChangeAspect="1"/>
          </p:cNvPicPr>
          <p:nvPr/>
        </p:nvPicPr>
        <p:blipFill>
          <a:blip r:embed="rId4"/>
          <a:stretch>
            <a:fillRect/>
          </a:stretch>
        </p:blipFill>
        <p:spPr>
          <a:xfrm>
            <a:off x="5548439" y="967258"/>
            <a:ext cx="6360067" cy="2261133"/>
          </a:xfrm>
          <a:prstGeom prst="rect">
            <a:avLst/>
          </a:prstGeom>
        </p:spPr>
      </p:pic>
      <p:pic>
        <p:nvPicPr>
          <p:cNvPr id="14" name="Picture 13">
            <a:extLst>
              <a:ext uri="{FF2B5EF4-FFF2-40B4-BE49-F238E27FC236}">
                <a16:creationId xmlns:a16="http://schemas.microsoft.com/office/drawing/2014/main" id="{FE142F30-D354-A4EA-CE1C-9545735BD9BD}"/>
              </a:ext>
            </a:extLst>
          </p:cNvPr>
          <p:cNvPicPr>
            <a:picLocks noChangeAspect="1"/>
          </p:cNvPicPr>
          <p:nvPr/>
        </p:nvPicPr>
        <p:blipFill>
          <a:blip r:embed="rId5"/>
          <a:stretch>
            <a:fillRect/>
          </a:stretch>
        </p:blipFill>
        <p:spPr>
          <a:xfrm>
            <a:off x="5532571" y="3474721"/>
            <a:ext cx="6354147" cy="2368885"/>
          </a:xfrm>
          <a:prstGeom prst="rect">
            <a:avLst/>
          </a:prstGeom>
        </p:spPr>
      </p:pic>
    </p:spTree>
    <p:custDataLst>
      <p:tags r:id="rId1"/>
    </p:custDataLst>
    <p:extLst>
      <p:ext uri="{BB962C8B-B14F-4D97-AF65-F5344CB8AC3E}">
        <p14:creationId xmlns:p14="http://schemas.microsoft.com/office/powerpoint/2010/main" val="288324720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4"/>
  <p:tag name="ARTICULATE_PROJECT_OPEN"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2404</TotalTime>
  <Words>1499</Words>
  <Application>Microsoft Office PowerPoint</Application>
  <PresentationFormat>Widescreen</PresentationFormat>
  <Paragraphs>271</Paragraphs>
  <Slides>11</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 Narrow</vt:lpstr>
      <vt:lpstr>Arial</vt:lpstr>
      <vt:lpstr>Calibri</vt:lpstr>
      <vt:lpstr>Times New Roman</vt:lpstr>
      <vt:lpstr>Wingdings</vt:lpstr>
      <vt:lpstr>Simple Light</vt:lpstr>
      <vt:lpstr>PowerPoint Presentation</vt:lpstr>
      <vt:lpstr>PowerPoint Presentation</vt:lpstr>
      <vt:lpstr>Table of Contents</vt:lpstr>
      <vt:lpstr>Introduction :</vt:lpstr>
      <vt:lpstr>PowerPoint Presentation</vt:lpstr>
      <vt:lpstr>PowerPoint Presentation</vt:lpstr>
      <vt:lpstr>PowerPoint Presentation</vt:lpstr>
      <vt:lpstr>TECHNOLOGY STACK:</vt:lpstr>
      <vt:lpstr>PowerPoint Presentation</vt:lpstr>
      <vt:lpstr>PowerPoint Presentation</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Helvin Mg</dc:creator>
  <cp:lastModifiedBy>shaili pundir</cp:lastModifiedBy>
  <cp:revision>30</cp:revision>
  <dcterms:modified xsi:type="dcterms:W3CDTF">2026-02-12T16:32:49Z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ArticulateGUID">
    <vt:lpwstr>ADA14AB9-6E05-4AF1-84FB-ACE67E38F4B9</vt:lpwstr>
  </property>
  <property fmtid="{D5CDD505-2E9C-101B-9397-08002B2CF9AE}" pid="4" name="ArticulatePath">
    <vt:lpwstr>https://edunetfoundationorg-my.sharepoint.com/personal/kaisar_edunetfoundation_org/Documents/Beutified ppt/EY/Student showcase 2025/Master Class 2 - UI_UX Design Principles</vt:lpwstr>
  </property>
</Properties>
</file>

<file path=docProps/thumbnail.jpeg>
</file>